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106.wmf" ContentType="image/x-wmf"/>
  <Override PartName="/ppt/media/image51.png" ContentType="image/png"/>
  <Override PartName="/ppt/media/image4.jpeg" ContentType="image/jpeg"/>
  <Override PartName="/ppt/media/image105.wmf" ContentType="image/x-wmf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.jpeg" ContentType="image/jpeg"/>
  <Override PartName="/ppt/media/image34.png" ContentType="image/png"/>
  <Override PartName="/ppt/media/image33.png" ContentType="image/png"/>
  <Override PartName="/ppt/media/image31.png" ContentType="image/png"/>
  <Override PartName="/ppt/media/image13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38.png" ContentType="image/png"/>
  <Override PartName="/ppt/media/image8.jpeg" ContentType="image/jpeg"/>
  <Override PartName="/ppt/media/image26.png" ContentType="image/png"/>
  <Override PartName="/ppt/media/image91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0.png" ContentType="image/png"/>
  <Override PartName="/ppt/media/image32.png" ContentType="image/png"/>
  <Override PartName="/ppt/media/image2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7.jpeg" ContentType="image/jpe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5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111.png" ContentType="image/png"/>
  <Override PartName="/ppt/media/image97.png" ContentType="image/png"/>
  <Override PartName="/ppt/media/image104.png" ContentType="image/png"/>
  <Override PartName="/ppt/media/image110.jpeg" ContentType="image/jpeg"/>
  <Override PartName="/ppt/media/image60.png" ContentType="image/png"/>
  <Override PartName="/ppt/media/image109.jpeg" ContentType="image/jpeg"/>
  <Override PartName="/ppt/media/image101.png" ContentType="image/png"/>
  <Override PartName="/ppt/media/image108.jpeg" ContentType="image/jpeg"/>
  <Override PartName="/ppt/media/image96.png" ContentType="image/png"/>
  <Override PartName="/ppt/media/image103.png" ContentType="image/png"/>
  <Override PartName="/ppt/media/image102.png" ContentType="image/png"/>
  <Override PartName="/ppt/media/image95.png" ContentType="image/png"/>
  <Override PartName="/ppt/media/image79.png" ContentType="image/png"/>
  <Override PartName="/ppt/media/image99.png" ContentType="image/png"/>
  <Override PartName="/ppt/media/image62.png" ContentType="image/png"/>
  <Override PartName="/ppt/media/image98.png" ContentType="image/png"/>
  <Override PartName="/ppt/media/image6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92.png" ContentType="image/png"/>
  <Override PartName="/ppt/media/image27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16.png" ContentType="image/png"/>
  <Override PartName="/ppt/media/image81.png" ContentType="image/png"/>
  <Override PartName="/ppt/media/image14.jpeg" ContentType="image/jpeg"/>
  <Override PartName="/ppt/media/image54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15.png" ContentType="image/png"/>
  <Override PartName="/ppt/media/image80.png" ContentType="image/png"/>
  <Override PartName="/ppt/media/image25.png" ContentType="image/png"/>
  <Override PartName="/ppt/media/image90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4630400" cy="8229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4"/>
          <c:y val="0.0320171375636869"/>
          <c:w val="0.734199475065617"/>
          <c:h val="0.838640574339972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Deep Learning</c:v>
                </c:pt>
              </c:strCache>
            </c:strRef>
          </c:tx>
          <c:spPr>
            <a:solidFill>
              <a:srgbClr val="ee3333"/>
            </a:solidFill>
            <a:ln cap="rnd" w="63360">
              <a:solidFill>
                <a:srgbClr val="ee3333"/>
              </a:solidFill>
              <a:round/>
            </a:ln>
          </c:spPr>
          <c:marker>
            <c:symbol val="none"/>
          </c:marker>
          <c:dPt>
            <c:idx val="3"/>
            <c:marker>
              <c:symbol val="none"/>
            </c:marker>
          </c:dPt>
          <c:dLbls>
            <c:dLbl>
              <c:idx val="3"/>
              <c:numFmt formatCode="General" sourceLinked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Franklin Gothic Book"/>
                    </a:defRPr>
                  </a:pPr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Franklin Gothic Book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0</c:f>
              <c:numCache>
                <c:formatCode>General</c:formatCode>
                <c:ptCount val="4"/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Hybrid Approaches</c:v>
                </c:pt>
              </c:strCache>
            </c:strRef>
          </c:tx>
          <c:spPr>
            <a:solidFill>
              <a:srgbClr val="ffff00"/>
            </a:solidFill>
            <a:ln cap="rnd" w="47520">
              <a:solidFill>
                <a:srgbClr val="ffff00"/>
              </a:solidFill>
              <a:prstDash val="sysDash"/>
              <a:round/>
            </a:ln>
          </c:spPr>
          <c:marker>
            <c:symbol val="none"/>
          </c:marker>
          <c:dPt>
            <c:idx val="3"/>
            <c:marker>
              <c:symbol val="none"/>
            </c:marker>
          </c:dPt>
          <c:dLbls>
            <c:dLbl>
              <c:idx val="3"/>
              <c:numFmt formatCode="General" sourceLinked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Franklin Gothic Book"/>
                    </a:defRPr>
                  </a:pPr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Franklin Gothic Book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1</c:f>
              <c:numCache>
                <c:formatCode>General</c:formatCode>
                <c:ptCount val="4"/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Traditional methods</c:v>
                </c:pt>
              </c:strCache>
            </c:strRef>
          </c:tx>
          <c:spPr>
            <a:solidFill>
              <a:srgbClr val="8bd9ed"/>
            </a:solidFill>
            <a:ln cap="rnd" w="69840">
              <a:solidFill>
                <a:srgbClr val="8bd9ed"/>
              </a:solidFill>
              <a:prstDash val="sysDot"/>
              <a:round/>
            </a:ln>
          </c:spPr>
          <c:marker>
            <c:symbol val="none"/>
          </c:marker>
          <c:dPt>
            <c:idx val="3"/>
            <c:marker>
              <c:symbol val="none"/>
            </c:marker>
          </c:dPt>
          <c:dLbls>
            <c:dLbl>
              <c:idx val="3"/>
              <c:numFmt formatCode="General" sourceLinked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Franklin Gothic Book"/>
                    </a:defRPr>
                  </a:pPr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Franklin Gothic Book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2</c:f>
              <c:numCache>
                <c:formatCode>General</c:formatCode>
                <c:ptCount val="4"/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0"/>
        <c:axId val="79702387"/>
        <c:axId val="81122508"/>
      </c:lineChart>
      <c:catAx>
        <c:axId val="7970238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lang="en-US" sz="24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  <a:r>
                  <a:rPr b="0" lang="en-US" sz="2400" spc="-1" strike="noStrike">
                    <a:solidFill>
                      <a:srgbClr val="ffffff"/>
                    </a:solidFill>
                    <a:latin typeface="Franklin Gothic Medium"/>
                  </a:rPr>
                  <a:t>Data + Model Size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255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Franklin Gothic Book"/>
              </a:defRPr>
            </a:pPr>
          </a:p>
        </c:txPr>
        <c:crossAx val="81122508"/>
        <c:crosses val="autoZero"/>
        <c:auto val="1"/>
        <c:lblAlgn val="ctr"/>
        <c:lblOffset val="100"/>
        <c:noMultiLvlLbl val="0"/>
      </c:catAx>
      <c:valAx>
        <c:axId val="81122508"/>
        <c:scaling>
          <c:orientation val="minMax"/>
        </c:scaling>
        <c:delete val="0"/>
        <c:axPos val="l"/>
        <c:title>
          <c:tx>
            <c:rich>
              <a:bodyPr rot="-5400000"/>
              <a:lstStyle/>
              <a:p>
                <a:pPr>
                  <a:defRPr b="0" lang="en-US" sz="24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  <a:r>
                  <a:rPr b="0" lang="en-US" sz="2400" spc="-1" strike="noStrike">
                    <a:solidFill>
                      <a:srgbClr val="ffffff"/>
                    </a:solidFill>
                    <a:latin typeface="Franklin Gothic Medium"/>
                  </a:rPr>
                  <a:t>Accuracy</a:t>
                </a:r>
              </a:p>
            </c:rich>
          </c:tx>
          <c:layout>
            <c:manualLayout>
              <c:xMode val="edge"/>
              <c:yMode val="edge"/>
              <c:x val="0"/>
              <c:y val="0.295970356646596"/>
            </c:manualLayout>
          </c:layout>
          <c:overlay val="0"/>
          <c:spPr>
            <a:noFill/>
            <a:ln w="0">
              <a:noFill/>
            </a:ln>
          </c:spPr>
        </c:title>
        <c:numFmt formatCode="General" sourceLinked="0"/>
        <c:majorTickMark val="none"/>
        <c:minorTickMark val="none"/>
        <c:tickLblPos val="none"/>
        <c:spPr>
          <a:ln w="25560">
            <a:solidFill>
              <a:srgbClr val="ffffff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595959"/>
                </a:solidFill>
                <a:latin typeface="Franklin Gothic Book"/>
              </a:defRPr>
            </a:pPr>
          </a:p>
        </c:txPr>
        <c:crossAx val="79702387"/>
        <c:crosses val="autoZero"/>
        <c:crossBetween val="between"/>
      </c:valAx>
      <c:spPr>
        <a:noFill/>
        <a:ln w="0">
          <a:noFill/>
        </a:ln>
      </c:spPr>
    </c:plotArea>
    <c:legend>
      <c:legendPos val="r"/>
      <c:legendEntry>
        <c:idx val="1"/>
        <c:delete val="1"/>
      </c:legendEntry>
      <c:layout>
        <c:manualLayout>
          <c:xMode val="edge"/>
          <c:yMode val="edge"/>
          <c:x val="0.766324074074074"/>
          <c:y val="0.310936615459832"/>
          <c:w val="0.226268518518518"/>
          <c:h val="0.142720395244712"/>
        </c:manualLayout>
      </c:layout>
      <c:overlay val="0"/>
      <c:spPr>
        <a:noFill/>
        <a:ln w="6480">
          <a:noFill/>
        </a:ln>
      </c:spPr>
      <c:txPr>
        <a:bodyPr/>
        <a:lstStyle/>
        <a:p>
          <a:pPr>
            <a:defRPr b="0" sz="2400" spc="-1" strike="noStrike">
              <a:solidFill>
                <a:srgbClr val="ffffff"/>
              </a:solidFill>
              <a:latin typeface="Franklin Gothic Medium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96010498687664"/>
          <c:y val="0.0804014167650531"/>
          <c:w val="0.891942257217848"/>
          <c:h val="0.7438016528925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pattFill prst="wdUpDiag">
              <a:fgClr>
                <a:srgbClr val="3366aa"/>
              </a:fgClr>
              <a:bgClr>
                <a:srgbClr val="7aa2d7"/>
              </a:bgClr>
            </a:pattFill>
            <a:ln w="0">
              <a:noFill/>
            </a:ln>
          </c:spPr>
          <c:invertIfNegative val="0"/>
          <c:dPt>
            <c:idx val="3"/>
            <c:invertIfNegative val="0"/>
            <c:spPr>
              <a:solidFill>
                <a:srgbClr val="ee3333"/>
              </a:solidFill>
              <a:ln w="0">
                <a:noFill/>
              </a:ln>
            </c:spPr>
          </c:dPt>
          <c:dPt>
            <c:idx val="4"/>
            <c:invertIfNegative val="0"/>
            <c:spPr>
              <a:solidFill>
                <a:srgbClr val="ee3333"/>
              </a:solidFill>
              <a:ln w="0">
                <a:noFill/>
              </a:ln>
            </c:spPr>
          </c:dPt>
          <c:dLbls>
            <c:numFmt formatCode="General" sourceLinked="0"/>
            <c:dLbl>
              <c:idx val="3"/>
              <c:numFmt formatCode="General" sourceLinked="0"/>
              <c:txPr>
                <a:bodyPr wrap="square"/>
                <a:lstStyle/>
                <a:p>
                  <a:pPr>
                    <a:defRPr b="0" sz="2800" spc="-1" strike="noStrike">
                      <a:solidFill>
                        <a:srgbClr val="ffffff"/>
                      </a:solidFill>
                      <a:latin typeface="Franklin Gothic Medium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dLbl>
              <c:idx val="4"/>
              <c:numFmt formatCode="General" sourceLinked="0"/>
              <c:txPr>
                <a:bodyPr wrap="square"/>
                <a:lstStyle/>
                <a:p>
                  <a:pPr>
                    <a:defRPr b="0" sz="2800" spc="-1" strike="noStrike">
                      <a:solidFill>
                        <a:srgbClr val="ffffff"/>
                      </a:solidFill>
                      <a:latin typeface="Franklin Gothic Medium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eparator>; </c:separator>
            </c:dLbl>
            <c:txPr>
              <a:bodyPr wrap="square"/>
              <a:lstStyle/>
              <a:p>
                <a:pPr>
                  <a:defRPr b="0" sz="28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WSJ</c:v>
                </c:pt>
                <c:pt idx="1">
                  <c:v>Switchboard</c:v>
                </c:pt>
                <c:pt idx="2">
                  <c:v>Fisher</c:v>
                </c:pt>
                <c:pt idx="3">
                  <c:v>Deep Speech</c:v>
                </c:pt>
                <c:pt idx="4">
                  <c:v>Deep Speech + Noise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80</c:v>
                </c:pt>
                <c:pt idx="1">
                  <c:v>300</c:v>
                </c:pt>
                <c:pt idx="2">
                  <c:v>2000</c:v>
                </c:pt>
                <c:pt idx="3">
                  <c:v>11940</c:v>
                </c:pt>
                <c:pt idx="4">
                  <c:v>100000</c:v>
                </c:pt>
              </c:numCache>
            </c:numRef>
          </c:val>
        </c:ser>
        <c:gapWidth val="219"/>
        <c:overlap val="-27"/>
        <c:axId val="88613144"/>
        <c:axId val="20493190"/>
      </c:barChart>
      <c:catAx>
        <c:axId val="88613144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1" lang="en-US" sz="24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  <a:r>
                  <a:rPr b="1" lang="en-US" sz="2400" spc="-1" strike="noStrike">
                    <a:solidFill>
                      <a:srgbClr val="ffffff"/>
                    </a:solidFill>
                    <a:latin typeface="Franklin Gothic Medium"/>
                  </a:rPr>
                  <a:t>Audio Datasets</a:t>
                </a:r>
              </a:p>
            </c:rich>
          </c:tx>
          <c:layout>
            <c:manualLayout>
              <c:xMode val="edge"/>
              <c:yMode val="edge"/>
              <c:x val="0.412782152230971"/>
              <c:y val="0.93370720188902"/>
            </c:manualLayout>
          </c:layout>
          <c:overlay val="0"/>
          <c:spPr>
            <a:noFill/>
            <a:ln w="0"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2400" spc="-1" strike="noStrike">
                <a:solidFill>
                  <a:srgbClr val="ffffff"/>
                </a:solidFill>
                <a:latin typeface="Franklin Gothic Medium"/>
              </a:defRPr>
            </a:pPr>
          </a:p>
        </c:txPr>
        <c:crossAx val="20493190"/>
        <c:crosses val="autoZero"/>
        <c:auto val="1"/>
        <c:lblAlgn val="ctr"/>
        <c:lblOffset val="100"/>
        <c:noMultiLvlLbl val="0"/>
      </c:catAx>
      <c:valAx>
        <c:axId val="20493190"/>
        <c:scaling>
          <c:orientation val="minMax"/>
          <c:max val="120000"/>
        </c:scaling>
        <c:delete val="0"/>
        <c:axPos val="l"/>
        <c:majorGridlines>
          <c:spPr>
            <a:ln w="6480">
              <a:solidFill>
                <a:srgbClr val="a6a6a6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lang="en-US" sz="24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  <a:r>
                  <a:rPr b="0" lang="en-US" sz="2400" spc="-1" strike="noStrike">
                    <a:solidFill>
                      <a:srgbClr val="ffffff"/>
                    </a:solidFill>
                    <a:latin typeface="Franklin Gothic Medium"/>
                  </a:rPr>
                  <a:t>Hours of Audio</a:t>
                </a:r>
              </a:p>
            </c:rich>
          </c:tx>
          <c:overlay val="0"/>
          <c:spPr>
            <a:noFill/>
            <a:ln w="0"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1800" spc="-1" strike="noStrike">
                <a:solidFill>
                  <a:srgbClr val="bfbfbf"/>
                </a:solidFill>
                <a:latin typeface="Franklin Gothic Medium"/>
              </a:defRPr>
            </a:pPr>
          </a:p>
        </c:txPr>
        <c:crossAx val="88613144"/>
        <c:crosses val="autoZero"/>
        <c:crossBetween val="between"/>
      </c:valAx>
      <c:spPr>
        <a:noFill/>
        <a:ln w="0">
          <a:noFill/>
        </a:ln>
      </c:spPr>
    </c:plotArea>
    <c:plotVisOnly val="1"/>
    <c:dispBlanksAs val="gap"/>
  </c:chart>
  <c:spPr>
    <a:noFill/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Number of Parameters (in millions)</c:v>
                </c:pt>
              </c:strCache>
            </c:strRef>
          </c:tx>
          <c:spPr>
            <a:pattFill prst="wdUpDiag">
              <a:fgClr>
                <a:srgbClr val="3366aa"/>
              </a:fgClr>
              <a:bgClr>
                <a:srgbClr val="7aa2d7"/>
              </a:bgClr>
            </a:pattFill>
            <a:ln w="0">
              <a:noFill/>
            </a:ln>
          </c:spPr>
          <c:invertIfNegative val="0"/>
          <c:dLbls>
            <c:numFmt formatCode="0.00" sourceLinked="0"/>
            <c:txPr>
              <a:bodyPr wrap="square"/>
              <a:lstStyle/>
              <a:p>
                <a:pPr>
                  <a:defRPr b="0" sz="2400" spc="-1" strike="noStrike">
                    <a:solidFill>
                      <a:srgbClr val="ffffff"/>
                    </a:solidFill>
                    <a:latin typeface="Franklin Gothic Medium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3"/>
                <c:pt idx="0">
                  <c:v>Deep Speech 1</c:v>
                </c:pt>
                <c:pt idx="1">
                  <c:v>Deep Speech 2_x005F_x000d_(RNN)</c:v>
                </c:pt>
                <c:pt idx="2">
                  <c:v>Deep Speech 2_x005F_x000d_(GRU)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3"/>
                <c:pt idx="0">
                  <c:v>8.139805</c:v>
                </c:pt>
                <c:pt idx="1">
                  <c:v>67.6967329999999</c:v>
                </c:pt>
                <c:pt idx="2">
                  <c:v>115.466509</c:v>
                </c:pt>
              </c:numCache>
            </c:numRef>
          </c:val>
        </c:ser>
        <c:gapWidth val="219"/>
        <c:overlap val="-27"/>
        <c:axId val="32205551"/>
        <c:axId val="25514122"/>
      </c:barChart>
      <c:catAx>
        <c:axId val="32205551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2400" spc="-1" strike="noStrike">
                <a:solidFill>
                  <a:srgbClr val="ffffff"/>
                </a:solidFill>
                <a:latin typeface="Franklin Gothic Medium"/>
              </a:defRPr>
            </a:pPr>
          </a:p>
        </c:txPr>
        <c:crossAx val="25514122"/>
        <c:crosses val="autoZero"/>
        <c:auto val="1"/>
        <c:lblAlgn val="ctr"/>
        <c:lblOffset val="100"/>
        <c:noMultiLvlLbl val="0"/>
      </c:catAx>
      <c:valAx>
        <c:axId val="25514122"/>
        <c:scaling>
          <c:orientation val="minMax"/>
          <c:max val="120"/>
          <c:min val="0"/>
        </c:scaling>
        <c:delete val="0"/>
        <c:axPos val="l"/>
        <c:majorGridlines>
          <c:spPr>
            <a:ln w="6480">
              <a:solidFill>
                <a:srgbClr val="595959"/>
              </a:solidFill>
              <a:round/>
            </a:ln>
          </c:spPr>
        </c:majorGridlines>
        <c:numFmt formatCode="0.0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1800" spc="-1" strike="noStrike">
                <a:solidFill>
                  <a:srgbClr val="bfbfbf"/>
                </a:solidFill>
                <a:latin typeface="Franklin Gothic Medium"/>
              </a:defRPr>
            </a:pPr>
          </a:p>
        </c:txPr>
        <c:crossAx val="32205551"/>
        <c:crosses val="autoZero"/>
        <c:crossBetween val="between"/>
      </c:valAx>
      <c:spPr>
        <a:noFill/>
        <a:ln w="0">
          <a:noFill/>
        </a:ln>
      </c:spPr>
    </c:plotArea>
    <c:legend>
      <c:legendPos val="r"/>
      <c:layout>
        <c:manualLayout>
          <c:xMode val="edge"/>
          <c:yMode val="edge"/>
          <c:x val="0.735306937574366"/>
          <c:y val="0.379148622047244"/>
          <c:w val="0.257369570299145"/>
          <c:h val="0.241702755905512"/>
        </c:manualLayout>
      </c:layout>
      <c:overlay val="0"/>
      <c:spPr>
        <a:noFill/>
        <a:ln w="0">
          <a:noFill/>
        </a:ln>
      </c:spPr>
      <c:txPr>
        <a:bodyPr/>
        <a:lstStyle/>
        <a:p>
          <a:pPr>
            <a:defRPr b="0" sz="2400" spc="-1" strike="noStrike">
              <a:solidFill>
                <a:srgbClr val="ffffff"/>
              </a:solidFill>
              <a:latin typeface="Franklin Gothic Medium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Franklin Gothic Book"/>
              </a:rPr>
              <a:t>Click to move </a:t>
            </a:r>
            <a:r>
              <a:rPr b="0" lang="en-US" sz="2160" spc="-1" strike="noStrike">
                <a:solidFill>
                  <a:srgbClr val="000000"/>
                </a:solidFill>
                <a:latin typeface="Franklin Gothic Book"/>
              </a:rPr>
              <a:t>the slide</a:t>
            </a:r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</a:t>
            </a:r>
            <a:r>
              <a:rPr b="0" lang="en-IN" sz="2000" spc="-1" strike="noStrike">
                <a:latin typeface="Arial"/>
              </a:rPr>
              <a:t>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C958A2F-D9C1-48AE-9EB9-5E28C9E28276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Deep learning works today for several different applications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“</a:t>
            </a:r>
            <a:r>
              <a:rPr b="0" lang="en-US" sz="2000" spc="-1" strike="noStrike">
                <a:latin typeface="Arial"/>
              </a:rPr>
              <a:t>Does it work efficiently?” Or rather “Is deep learning fast?”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37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5E566DD-3594-44C4-821C-DEAFFEFF0E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8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8A53B8D-2221-4EAC-BB8C-DF8F7C9FA0F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Define Inference</a:t>
            </a:r>
            <a:endParaRPr b="0" lang="en-IN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H/w is different from training and inference :- AWS v/s cluster, </a:t>
            </a:r>
            <a:endParaRPr b="0" lang="en-IN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I/O costs are different. </a:t>
            </a:r>
            <a:endParaRPr b="0" lang="en-IN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End goal is different compared to training (reduce time for training)</a:t>
            </a:r>
            <a:endParaRPr b="0" lang="en-IN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Inference involves latency and real time constraints</a:t>
            </a:r>
            <a:endParaRPr b="0" lang="en-IN" sz="2000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latin typeface="Arial"/>
              </a:rPr>
              <a:t>The model may need to be adapted before deployment.  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561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106A89-F778-4E70-AEAD-C8D4D0FC8CD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Centering and normalization?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64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6D10A0F-D4D9-4667-8242-EFDCDAB6A58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67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836704A-77DA-4199-9E6E-40B73ECFCF8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7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C2EE1F8-5D48-4AA1-85E5-8D8EFA5D40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Image purchased 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573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36134DC-4092-45E1-81F9-C5EF90EF1A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34DA65D-6965-41E1-9989-1C28F40311F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Model changes, Low Precision, Batch Size, Sparsity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Can</a:t>
            </a:r>
            <a:r>
              <a:rPr b="0" lang="fr-FR" sz="2000" spc="-1" strike="noStrike">
                <a:latin typeface="Arial"/>
              </a:rPr>
              <a:t>’</a:t>
            </a:r>
            <a:r>
              <a:rPr b="0" lang="en-US" sz="2000" spc="-1" strike="noStrike">
                <a:latin typeface="Arial"/>
              </a:rPr>
              <a:t>t take training kernels and deploy them.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Need to focus on inference and pick the right kernels for it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57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7FC1850-EC28-404A-9AD2-A47BCED72C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Built list of kernels to figure out the best processor based on application requirements</a:t>
            </a:r>
            <a:endParaRPr b="0" lang="en-IN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latin typeface="Arial"/>
              </a:rPr>
              <a:t>Guide hw vendors to develop better hardware for inference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57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66EE301-5414-4DC8-B041-82C136216DC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3708700-7FB3-460F-9DF6-04D66C7A11E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3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07AA7FF-8CED-48C3-A1AF-788DD6E5042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8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65C05E3-FB20-4873-995F-E64E8327B9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8E0D5C5-0A1F-4C19-AC78-2B63AA76B5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4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3D7335B-60A6-4746-98D7-B930ABD77A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7F53D08-91E1-40DA-878E-39595A82DB4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55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580542D-587D-421A-B97C-E00DD46CF36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457200" y="2030400"/>
            <a:ext cx="10942560" cy="1645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1" descr=""/>
          <p:cNvPicPr/>
          <p:nvPr/>
        </p:nvPicPr>
        <p:blipFill>
          <a:blip r:embed="rId2">
            <a:alphaModFix amt="83000"/>
          </a:blip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Rectangle 10"/>
          <p:cNvSpPr/>
          <p:nvPr/>
        </p:nvSpPr>
        <p:spPr>
          <a:xfrm>
            <a:off x="0" y="0"/>
            <a:ext cx="14630040" cy="82324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3715640" cy="15998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Cli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ck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to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edi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Ma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ste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r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titl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e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sty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le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3657600"/>
            <a:ext cx="13715640" cy="5482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Franklin Gothic Medium"/>
              </a:rPr>
              <a:t>Click to edit Master </a:t>
            </a:r>
            <a:r>
              <a:rPr b="0" lang="en-US" sz="4000" spc="-1" strike="noStrike">
                <a:solidFill>
                  <a:srgbClr val="ffffff"/>
                </a:solidFill>
                <a:latin typeface="Franklin Gothic Medium"/>
              </a:rPr>
              <a:t>text styles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457200" y="4251960"/>
            <a:ext cx="13715640" cy="4568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Click to edit Master text </a:t>
            </a: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styles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5" name="Picture 5" descr=""/>
          <p:cNvPicPr/>
          <p:nvPr/>
        </p:nvPicPr>
        <p:blipFill>
          <a:blip r:embed="rId3"/>
          <a:stretch/>
        </p:blipFill>
        <p:spPr>
          <a:xfrm>
            <a:off x="457200" y="7099920"/>
            <a:ext cx="3261600" cy="685440"/>
          </a:xfrm>
          <a:prstGeom prst="rect">
            <a:avLst/>
          </a:prstGeom>
          <a:ln w="0">
            <a:noFill/>
          </a:ln>
        </p:spPr>
      </p:pic>
      <p:sp>
        <p:nvSpPr>
          <p:cNvPr id="6" name="Straight Connector 8"/>
          <p:cNvSpPr/>
          <p:nvPr/>
        </p:nvSpPr>
        <p:spPr>
          <a:xfrm>
            <a:off x="3840480" y="7296120"/>
            <a:ext cx="360" cy="62424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Rectangle 9"/>
          <p:cNvSpPr/>
          <p:nvPr/>
        </p:nvSpPr>
        <p:spPr>
          <a:xfrm>
            <a:off x="3631680" y="7377480"/>
            <a:ext cx="32277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f8f8f8"/>
                </a:solidFill>
                <a:latin typeface="Franklin Gothic Medium"/>
              </a:rPr>
              <a:t>Silicon Valley AI Lab</a:t>
            </a:r>
            <a:endParaRPr b="0" lang="en-IN" sz="2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3715640" cy="109692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Click to edit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Master title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737360"/>
            <a:ext cx="4447440" cy="603468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5486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Second level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  <a:p>
            <a:pPr marL="109728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marL="164592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marL="21945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91120" y="1737360"/>
            <a:ext cx="4447440" cy="603468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5486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Second level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  <a:p>
            <a:pPr marL="109728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marL="164592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marL="21945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9725400" y="1737360"/>
            <a:ext cx="4447440" cy="603468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5486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Second level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  <a:p>
            <a:pPr marL="109728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marL="164592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marL="21945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3715640" cy="109692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Click to edit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Master title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737360"/>
            <a:ext cx="13715640" cy="603468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Master text styles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54864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Second level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  <a:p>
            <a:pPr marL="109728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Third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marL="164592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marL="2194560">
              <a:lnSpc>
                <a:spcPct val="9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3715640" cy="109692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Click to edit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Master title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the outline text format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160" spc="-1" strike="noStrike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  <a:endParaRPr b="0" lang="en-US" sz="216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the outline text format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6" descr=""/>
          <p:cNvPicPr/>
          <p:nvPr/>
        </p:nvPicPr>
        <p:blipFill>
          <a:blip r:embed="rId2"/>
          <a:stretch/>
        </p:blipFill>
        <p:spPr>
          <a:xfrm>
            <a:off x="0" y="-1512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99" name="Rectangle 5"/>
          <p:cNvSpPr/>
          <p:nvPr/>
        </p:nvSpPr>
        <p:spPr>
          <a:xfrm>
            <a:off x="0" y="0"/>
            <a:ext cx="14630040" cy="82324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3715640" cy="15998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Click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to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edit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Mast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er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title </a:t>
            </a: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3657600"/>
            <a:ext cx="13715640" cy="685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Franklin Gothic Medium"/>
              </a:rPr>
              <a:t>Click to edit Master text styles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5" descr=""/>
          <p:cNvPicPr/>
          <p:nvPr/>
        </p:nvPicPr>
        <p:blipFill>
          <a:blip r:embed="rId2">
            <a:alphaModFix amt="55000"/>
          </a:blip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39" name="Rectangle 4"/>
          <p:cNvSpPr/>
          <p:nvPr/>
        </p:nvSpPr>
        <p:spPr>
          <a:xfrm>
            <a:off x="0" y="-3240"/>
            <a:ext cx="14630040" cy="82324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1783080"/>
            <a:ext cx="10942560" cy="36572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Franklin Gothic Book"/>
              </a:rPr>
              <a:t>Click </a:t>
            </a:r>
            <a:r>
              <a:rPr b="0" lang="en-US" sz="4800" spc="-1" strike="noStrike">
                <a:solidFill>
                  <a:srgbClr val="ffffff"/>
                </a:solidFill>
                <a:latin typeface="Franklin Gothic Book"/>
              </a:rPr>
              <a:t>to edit </a:t>
            </a:r>
            <a:r>
              <a:rPr b="0" lang="en-US" sz="4800" spc="-1" strike="noStrike">
                <a:solidFill>
                  <a:srgbClr val="ffffff"/>
                </a:solidFill>
                <a:latin typeface="Franklin Gothic Book"/>
              </a:rPr>
              <a:t>Master </a:t>
            </a:r>
            <a:r>
              <a:rPr b="0" lang="en-US" sz="4800" spc="-1" strike="noStrike">
                <a:solidFill>
                  <a:srgbClr val="ffffff"/>
                </a:solidFill>
                <a:latin typeface="Franklin Gothic Book"/>
              </a:rPr>
              <a:t>title </a:t>
            </a:r>
            <a:r>
              <a:rPr b="0" lang="en-US" sz="4800" spc="-1" strike="noStrike">
                <a:solidFill>
                  <a:srgbClr val="ffffff"/>
                </a:solidFill>
                <a:latin typeface="Franklin Gothic Book"/>
              </a:rPr>
              <a:t>style</a:t>
            </a:r>
            <a:endParaRPr b="0" lang="en-US" sz="4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Click to edit the outline text format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Franklin Gothic Book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Franklin Gothic Book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24" Type="http://schemas.openxmlformats.org/officeDocument/2006/relationships/image" Target="../media/image73.png"/><Relationship Id="rId25" Type="http://schemas.openxmlformats.org/officeDocument/2006/relationships/image" Target="../media/image74.png"/><Relationship Id="rId26" Type="http://schemas.openxmlformats.org/officeDocument/2006/relationships/image" Target="../media/image75.png"/><Relationship Id="rId27" Type="http://schemas.openxmlformats.org/officeDocument/2006/relationships/image" Target="../media/image76.png"/><Relationship Id="rId28" Type="http://schemas.openxmlformats.org/officeDocument/2006/relationships/image" Target="../media/image77.png"/><Relationship Id="rId29" Type="http://schemas.openxmlformats.org/officeDocument/2006/relationships/image" Target="../media/image78.png"/><Relationship Id="rId30" Type="http://schemas.openxmlformats.org/officeDocument/2006/relationships/image" Target="../media/image79.png"/><Relationship Id="rId31" Type="http://schemas.openxmlformats.org/officeDocument/2006/relationships/image" Target="../media/image80.png"/><Relationship Id="rId32" Type="http://schemas.openxmlformats.org/officeDocument/2006/relationships/image" Target="../media/image81.png"/><Relationship Id="rId33" Type="http://schemas.openxmlformats.org/officeDocument/2006/relationships/image" Target="../media/image82.png"/><Relationship Id="rId34" Type="http://schemas.openxmlformats.org/officeDocument/2006/relationships/image" Target="../media/image83.png"/><Relationship Id="rId35" Type="http://schemas.openxmlformats.org/officeDocument/2006/relationships/image" Target="../media/image84.png"/><Relationship Id="rId36" Type="http://schemas.openxmlformats.org/officeDocument/2006/relationships/image" Target="../media/image85.png"/><Relationship Id="rId37" Type="http://schemas.openxmlformats.org/officeDocument/2006/relationships/image" Target="../media/image86.png"/><Relationship Id="rId38" Type="http://schemas.openxmlformats.org/officeDocument/2006/relationships/image" Target="../media/image87.png"/><Relationship Id="rId39" Type="http://schemas.openxmlformats.org/officeDocument/2006/relationships/image" Target="../media/image88.png"/><Relationship Id="rId40" Type="http://schemas.openxmlformats.org/officeDocument/2006/relationships/image" Target="../media/image89.png"/><Relationship Id="rId41" Type="http://schemas.openxmlformats.org/officeDocument/2006/relationships/image" Target="../media/image90.png"/><Relationship Id="rId42" Type="http://schemas.openxmlformats.org/officeDocument/2006/relationships/image" Target="../media/image91.png"/><Relationship Id="rId43" Type="http://schemas.openxmlformats.org/officeDocument/2006/relationships/image" Target="../media/image92.png"/><Relationship Id="rId44" Type="http://schemas.openxmlformats.org/officeDocument/2006/relationships/image" Target="../media/image93.png"/><Relationship Id="rId45" Type="http://schemas.openxmlformats.org/officeDocument/2006/relationships/image" Target="../media/image94.png"/><Relationship Id="rId46" Type="http://schemas.openxmlformats.org/officeDocument/2006/relationships/image" Target="../media/image95.png"/><Relationship Id="rId47" Type="http://schemas.openxmlformats.org/officeDocument/2006/relationships/image" Target="../media/image96.png"/><Relationship Id="rId48" Type="http://schemas.openxmlformats.org/officeDocument/2006/relationships/image" Target="../media/image97.png"/><Relationship Id="rId49" Type="http://schemas.openxmlformats.org/officeDocument/2006/relationships/image" Target="../media/image98.png"/><Relationship Id="rId50" Type="http://schemas.openxmlformats.org/officeDocument/2006/relationships/image" Target="../media/image99.png"/><Relationship Id="rId51" Type="http://schemas.openxmlformats.org/officeDocument/2006/relationships/image" Target="../media/image100.png"/><Relationship Id="rId52" Type="http://schemas.openxmlformats.org/officeDocument/2006/relationships/image" Target="../media/image101.png"/><Relationship Id="rId53" Type="http://schemas.openxmlformats.org/officeDocument/2006/relationships/image" Target="../media/image102.png"/><Relationship Id="rId54" Type="http://schemas.openxmlformats.org/officeDocument/2006/relationships/image" Target="../media/image103.png"/><Relationship Id="rId55" Type="http://schemas.openxmlformats.org/officeDocument/2006/relationships/image" Target="../media/image104.png"/><Relationship Id="rId56" Type="http://schemas.openxmlformats.org/officeDocument/2006/relationships/slideLayout" Target="../slideLayouts/slideLayout25.xml"/><Relationship Id="rId57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wmf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image" Target="../media/image108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9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3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itle 7"/>
          <p:cNvSpPr txBox="1"/>
          <p:nvPr/>
        </p:nvSpPr>
        <p:spPr>
          <a:xfrm>
            <a:off x="457200" y="1783080"/>
            <a:ext cx="13715640" cy="15998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Benchmarking Deep Learning Inference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85" name="Text Placeholder 8"/>
          <p:cNvSpPr txBox="1"/>
          <p:nvPr/>
        </p:nvSpPr>
        <p:spPr>
          <a:xfrm>
            <a:off x="457200" y="3657600"/>
            <a:ext cx="13715640" cy="548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Franklin Gothic Medium"/>
              </a:rPr>
              <a:t>Sharan Narang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86" name="Text Placeholder 9"/>
          <p:cNvSpPr txBox="1"/>
          <p:nvPr/>
        </p:nvSpPr>
        <p:spPr>
          <a:xfrm>
            <a:off x="457200" y="4251960"/>
            <a:ext cx="13715640" cy="4568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June 28, 2017</a:t>
            </a:r>
            <a:endParaRPr b="0" lang="en-US" sz="28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med" advTm="12000" p14:dur="700">
        <p:fade/>
      </p:transition>
    </mc:Choice>
    <mc:Fallback>
      <p:transition spd="med" advTm="12000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ntent Placeholder 2"/>
          <p:cNvSpPr txBox="1"/>
          <p:nvPr/>
        </p:nvSpPr>
        <p:spPr>
          <a:xfrm>
            <a:off x="457200" y="2057400"/>
            <a:ext cx="13715640" cy="57146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Benchmarking tool for neural network libraries and underlying hardware for training deep learning models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Includes a curated list of deep learning operations and workloads that are important and widely used in the industry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29" name="Title 3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What is DeepBench?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15000" p14:dur="2000"/>
    </mc:Choice>
    <mc:Fallback>
      <p:transition spd="slow" advTm="15000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Training Operations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31" name="Content Placeholder 2"/>
          <p:cNvSpPr txBox="1"/>
          <p:nvPr/>
        </p:nvSpPr>
        <p:spPr>
          <a:xfrm>
            <a:off x="457200" y="2021400"/>
            <a:ext cx="13715640" cy="60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Matrix Multiply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Convolution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Recurrent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Communication cost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130000" p14:dur="2000"/>
    </mc:Choice>
    <mc:Fallback>
      <p:transition spd="slow" advTm="130000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Where does DeepBench fit in?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33" name="Rounded Rectangle 4"/>
          <p:cNvSpPr/>
          <p:nvPr/>
        </p:nvSpPr>
        <p:spPr>
          <a:xfrm>
            <a:off x="5638680" y="2401560"/>
            <a:ext cx="3949200" cy="126972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4bb6a6"/>
              </a:gs>
              <a:gs pos="100000">
                <a:srgbClr val="09b19e"/>
              </a:gs>
            </a:gsLst>
            <a:lin ang="5400000"/>
          </a:gradFill>
          <a:ln>
            <a:solidFill>
              <a:srgbClr val="11aa99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Franklin Gothic Medium"/>
              </a:rPr>
              <a:t>Deep Learning Frameworks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Franklin Gothic Medium"/>
              </a:rPr>
              <a:t>E.g. PaddlePaddle, TensorFlow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4" name="Rounded Rectangle 5"/>
          <p:cNvSpPr/>
          <p:nvPr/>
        </p:nvSpPr>
        <p:spPr>
          <a:xfrm>
            <a:off x="5638680" y="3894480"/>
            <a:ext cx="3949200" cy="964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4bb6a6"/>
              </a:gs>
              <a:gs pos="100000">
                <a:srgbClr val="09b19e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Franklin Gothic Medium"/>
              </a:rPr>
              <a:t>Neural Network Libraries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Franklin Gothic Medium"/>
              </a:rPr>
              <a:t>E.g. cuDNN, MKL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35" name="Rounded Rectangle 6"/>
          <p:cNvSpPr/>
          <p:nvPr/>
        </p:nvSpPr>
        <p:spPr>
          <a:xfrm>
            <a:off x="5638680" y="5090400"/>
            <a:ext cx="3949200" cy="964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4bb6a6"/>
              </a:gs>
              <a:gs pos="100000">
                <a:srgbClr val="09b19e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Franklin Gothic Medium"/>
              </a:rPr>
              <a:t>Hardware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36" name="Rounded Rectangle 7"/>
          <p:cNvSpPr/>
          <p:nvPr/>
        </p:nvSpPr>
        <p:spPr>
          <a:xfrm>
            <a:off x="1519200" y="4674600"/>
            <a:ext cx="2997000" cy="7488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5678b5"/>
              </a:gs>
              <a:gs pos="100000">
                <a:srgbClr val="2d65af"/>
              </a:gs>
            </a:gsLst>
            <a:lin ang="5400000"/>
          </a:gradFill>
          <a:ln w="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Franklin Gothic Medium"/>
              </a:rPr>
              <a:t>DeepBench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7" name="Left Brace 16"/>
          <p:cNvSpPr/>
          <p:nvPr/>
        </p:nvSpPr>
        <p:spPr>
          <a:xfrm>
            <a:off x="4874760" y="3994920"/>
            <a:ext cx="474120" cy="206064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dddd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advTm="86000" p14:dur="2000"/>
    </mc:Choice>
    <mc:Fallback>
      <p:transition spd="slow" advTm="86000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4" dur="61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7" dur="61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 1"/>
          <p:cNvSpPr txBox="1"/>
          <p:nvPr/>
        </p:nvSpPr>
        <p:spPr>
          <a:xfrm>
            <a:off x="457200" y="1783080"/>
            <a:ext cx="13715640" cy="1599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Deep Learning Inference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  <mc:AlternateContent>
    <mc:Choice Requires="p14">
      <p:transition spd="med" advTm="135000" p14:dur="700">
        <p:fade/>
      </p:transition>
    </mc:Choice>
    <mc:Fallback>
      <p:transition spd="med" advTm="135000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Model Changes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pSp>
        <p:nvGrpSpPr>
          <p:cNvPr id="340" name="Group 259"/>
          <p:cNvGrpSpPr/>
          <p:nvPr/>
        </p:nvGrpSpPr>
        <p:grpSpPr>
          <a:xfrm>
            <a:off x="1160280" y="1554480"/>
            <a:ext cx="5353200" cy="5852160"/>
            <a:chOff x="1160280" y="1554480"/>
            <a:chExt cx="5353200" cy="5852160"/>
          </a:xfrm>
        </p:grpSpPr>
        <p:sp>
          <p:nvSpPr>
            <p:cNvPr id="341" name="Oval 47"/>
            <p:cNvSpPr/>
            <p:nvPr/>
          </p:nvSpPr>
          <p:spPr>
            <a:xfrm>
              <a:off x="1680840" y="443268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2" name="Straight Arrow Connector 49"/>
            <p:cNvSpPr/>
            <p:nvPr/>
          </p:nvSpPr>
          <p:spPr>
            <a:xfrm flipV="1">
              <a:off x="1908360" y="342252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43" name="Oval 50"/>
            <p:cNvSpPr/>
            <p:nvPr/>
          </p:nvSpPr>
          <p:spPr>
            <a:xfrm>
              <a:off x="2974320" y="443268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4" name="Straight Arrow Connector 52"/>
            <p:cNvSpPr/>
            <p:nvPr/>
          </p:nvSpPr>
          <p:spPr>
            <a:xfrm flipV="1">
              <a:off x="3201840" y="342252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45" name="Oval 53"/>
            <p:cNvSpPr/>
            <p:nvPr/>
          </p:nvSpPr>
          <p:spPr>
            <a:xfrm>
              <a:off x="4176720" y="443988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6" name="Straight Arrow Connector 55"/>
            <p:cNvSpPr/>
            <p:nvPr/>
          </p:nvSpPr>
          <p:spPr>
            <a:xfrm flipV="1">
              <a:off x="4404240" y="342936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47" name="Oval 56"/>
            <p:cNvSpPr/>
            <p:nvPr/>
          </p:nvSpPr>
          <p:spPr>
            <a:xfrm>
              <a:off x="5486760" y="443268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8" name="Straight Arrow Connector 58"/>
            <p:cNvSpPr/>
            <p:nvPr/>
          </p:nvSpPr>
          <p:spPr>
            <a:xfrm flipV="1">
              <a:off x="5713920" y="342252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49" name="Straight Arrow Connector 62"/>
            <p:cNvSpPr/>
            <p:nvPr/>
          </p:nvSpPr>
          <p:spPr>
            <a:xfrm>
              <a:off x="2135880" y="4679640"/>
              <a:ext cx="838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0" name="Straight Arrow Connector 68"/>
            <p:cNvSpPr/>
            <p:nvPr/>
          </p:nvSpPr>
          <p:spPr>
            <a:xfrm>
              <a:off x="1160280" y="6987240"/>
              <a:ext cx="5353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>
                  <a:alpha val="89000"/>
                </a:srgbClr>
              </a:solidFill>
              <a:prstDash val="dash"/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1" name="TextBox 69"/>
            <p:cNvSpPr/>
            <p:nvPr/>
          </p:nvSpPr>
          <p:spPr>
            <a:xfrm>
              <a:off x="2974680" y="6987240"/>
              <a:ext cx="150192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160" spc="-1" strike="noStrike">
                  <a:solidFill>
                    <a:srgbClr val="ff6600"/>
                  </a:solidFill>
                  <a:latin typeface="Franklin Gothic Book"/>
                </a:rPr>
                <a:t>Time</a:t>
              </a:r>
              <a:endParaRPr b="0" lang="en-IN" sz="2160" spc="-1" strike="noStrike">
                <a:latin typeface="Arial"/>
              </a:endParaRPr>
            </a:p>
          </p:txBody>
        </p:sp>
        <p:sp>
          <p:nvSpPr>
            <p:cNvPr id="352" name="TextBox 70"/>
            <p:cNvSpPr/>
            <p:nvPr/>
          </p:nvSpPr>
          <p:spPr>
            <a:xfrm>
              <a:off x="3021480" y="6076800"/>
              <a:ext cx="138240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dddddd"/>
                  </a:solidFill>
                  <a:latin typeface="Franklin Gothic Book"/>
                </a:rPr>
                <a:t>Inputs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353" name="TextBox 71"/>
            <p:cNvSpPr/>
            <p:nvPr/>
          </p:nvSpPr>
          <p:spPr>
            <a:xfrm>
              <a:off x="2793960" y="2612880"/>
              <a:ext cx="160992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dddddd"/>
                  </a:solidFill>
                  <a:latin typeface="Franklin Gothic Book"/>
                </a:rPr>
                <a:t>Outputs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354" name="Straight Arrow Connector 33"/>
            <p:cNvSpPr/>
            <p:nvPr/>
          </p:nvSpPr>
          <p:spPr>
            <a:xfrm flipV="1">
              <a:off x="1911240" y="491940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5" name="Straight Arrow Connector 34"/>
            <p:cNvSpPr/>
            <p:nvPr/>
          </p:nvSpPr>
          <p:spPr>
            <a:xfrm flipV="1">
              <a:off x="3204720" y="491940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6" name="Straight Arrow Connector 35"/>
            <p:cNvSpPr/>
            <p:nvPr/>
          </p:nvSpPr>
          <p:spPr>
            <a:xfrm flipV="1">
              <a:off x="4407120" y="492660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7" name="Straight Arrow Connector 36"/>
            <p:cNvSpPr/>
            <p:nvPr/>
          </p:nvSpPr>
          <p:spPr>
            <a:xfrm flipV="1">
              <a:off x="5717160" y="491940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8" name="Straight Arrow Connector 9"/>
            <p:cNvSpPr/>
            <p:nvPr/>
          </p:nvSpPr>
          <p:spPr>
            <a:xfrm>
              <a:off x="2135880" y="4679640"/>
              <a:ext cx="838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ee3333"/>
              </a:solidFill>
              <a:headEnd len="med" type="arrow" w="med"/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59" name="Straight Arrow Connector 78"/>
            <p:cNvSpPr/>
            <p:nvPr/>
          </p:nvSpPr>
          <p:spPr>
            <a:xfrm>
              <a:off x="3429360" y="4679640"/>
              <a:ext cx="74700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ee3333"/>
              </a:solidFill>
              <a:headEnd len="med" type="arrow" w="med"/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0" name="Straight Arrow Connector 24"/>
            <p:cNvSpPr/>
            <p:nvPr/>
          </p:nvSpPr>
          <p:spPr>
            <a:xfrm flipV="1">
              <a:off x="4631760" y="4679640"/>
              <a:ext cx="85464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ee3333"/>
              </a:solidFill>
              <a:headEnd len="med" type="arrow" w="med"/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1" name="TextBox 85"/>
            <p:cNvSpPr/>
            <p:nvPr/>
          </p:nvSpPr>
          <p:spPr>
            <a:xfrm>
              <a:off x="1911240" y="1554480"/>
              <a:ext cx="3805560" cy="115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3500" spc="-1" strike="noStrike">
                  <a:solidFill>
                    <a:srgbClr val="dddddd"/>
                  </a:solidFill>
                  <a:latin typeface="Franklin Gothic Book"/>
                </a:rPr>
                <a:t>Bidirectional Model</a:t>
              </a:r>
              <a:endParaRPr b="0" lang="en-IN" sz="3500" spc="-1" strike="noStrike">
                <a:latin typeface="Arial"/>
              </a:endParaRPr>
            </a:p>
          </p:txBody>
        </p:sp>
      </p:grpSp>
      <p:grpSp>
        <p:nvGrpSpPr>
          <p:cNvPr id="362" name="Group 260"/>
          <p:cNvGrpSpPr/>
          <p:nvPr/>
        </p:nvGrpSpPr>
        <p:grpSpPr>
          <a:xfrm>
            <a:off x="8173800" y="1560240"/>
            <a:ext cx="5353200" cy="5838480"/>
            <a:chOff x="8173800" y="1560240"/>
            <a:chExt cx="5353200" cy="5838480"/>
          </a:xfrm>
        </p:grpSpPr>
        <p:sp>
          <p:nvSpPr>
            <p:cNvPr id="363" name="Oval 31"/>
            <p:cNvSpPr/>
            <p:nvPr/>
          </p:nvSpPr>
          <p:spPr>
            <a:xfrm>
              <a:off x="8578800" y="433836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4" name="Straight Arrow Connector 32"/>
            <p:cNvSpPr/>
            <p:nvPr/>
          </p:nvSpPr>
          <p:spPr>
            <a:xfrm flipV="1">
              <a:off x="8805960" y="332784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5" name="Oval 38"/>
            <p:cNvSpPr/>
            <p:nvPr/>
          </p:nvSpPr>
          <p:spPr>
            <a:xfrm>
              <a:off x="9883440" y="433836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6" name="Straight Arrow Connector 39"/>
            <p:cNvSpPr/>
            <p:nvPr/>
          </p:nvSpPr>
          <p:spPr>
            <a:xfrm flipV="1">
              <a:off x="10110960" y="332784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7" name="Oval 40"/>
            <p:cNvSpPr/>
            <p:nvPr/>
          </p:nvSpPr>
          <p:spPr>
            <a:xfrm>
              <a:off x="11147040" y="433836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8" name="Straight Arrow Connector 41"/>
            <p:cNvSpPr/>
            <p:nvPr/>
          </p:nvSpPr>
          <p:spPr>
            <a:xfrm flipV="1">
              <a:off x="11374560" y="332784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69" name="Oval 42"/>
            <p:cNvSpPr/>
            <p:nvPr/>
          </p:nvSpPr>
          <p:spPr>
            <a:xfrm>
              <a:off x="12439440" y="4331520"/>
              <a:ext cx="454320" cy="493200"/>
            </a:xfrm>
            <a:prstGeom prst="ellipse">
              <a:avLst/>
            </a:prstGeom>
            <a:solidFill>
              <a:srgbClr val="3366ff"/>
            </a:solidFill>
            <a:ln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70" name="Straight Arrow Connector 43"/>
            <p:cNvSpPr/>
            <p:nvPr/>
          </p:nvSpPr>
          <p:spPr>
            <a:xfrm flipV="1">
              <a:off x="12666600" y="332100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1" name="Straight Arrow Connector 46"/>
            <p:cNvSpPr/>
            <p:nvPr/>
          </p:nvSpPr>
          <p:spPr>
            <a:xfrm>
              <a:off x="9033480" y="4585320"/>
              <a:ext cx="8496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11aa99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2" name="Straight Arrow Connector 48"/>
            <p:cNvSpPr/>
            <p:nvPr/>
          </p:nvSpPr>
          <p:spPr>
            <a:xfrm>
              <a:off x="10338480" y="4585320"/>
              <a:ext cx="808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11aa99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3" name="Straight Arrow Connector 51"/>
            <p:cNvSpPr/>
            <p:nvPr/>
          </p:nvSpPr>
          <p:spPr>
            <a:xfrm flipV="1">
              <a:off x="11601720" y="4578120"/>
              <a:ext cx="837000" cy="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00">
              <a:solidFill>
                <a:srgbClr val="11aa99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4" name="TextBox 57"/>
            <p:cNvSpPr/>
            <p:nvPr/>
          </p:nvSpPr>
          <p:spPr>
            <a:xfrm>
              <a:off x="9872280" y="6979320"/>
              <a:ext cx="1501920" cy="419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160" spc="-1" strike="noStrike">
                  <a:solidFill>
                    <a:srgbClr val="ff6600"/>
                  </a:solidFill>
                  <a:latin typeface="Franklin Gothic Book"/>
                </a:rPr>
                <a:t>Time</a:t>
              </a:r>
              <a:endParaRPr b="0" lang="en-IN" sz="2160" spc="-1" strike="noStrike">
                <a:latin typeface="Arial"/>
              </a:endParaRPr>
            </a:p>
          </p:txBody>
        </p:sp>
        <p:sp>
          <p:nvSpPr>
            <p:cNvPr id="375" name="TextBox 60"/>
            <p:cNvSpPr/>
            <p:nvPr/>
          </p:nvSpPr>
          <p:spPr>
            <a:xfrm>
              <a:off x="9919440" y="5982480"/>
              <a:ext cx="138240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dddddd"/>
                  </a:solidFill>
                  <a:latin typeface="Franklin Gothic Book"/>
                </a:rPr>
                <a:t>Inputs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376" name="TextBox 66"/>
            <p:cNvSpPr/>
            <p:nvPr/>
          </p:nvSpPr>
          <p:spPr>
            <a:xfrm>
              <a:off x="9691920" y="2518200"/>
              <a:ext cx="1609920" cy="51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dddddd"/>
                  </a:solidFill>
                  <a:latin typeface="Franklin Gothic Book"/>
                </a:rPr>
                <a:t>Outputs</a:t>
              </a:r>
              <a:endParaRPr b="0" lang="en-IN" sz="2800" spc="-1" strike="noStrike">
                <a:latin typeface="Arial"/>
              </a:endParaRPr>
            </a:p>
          </p:txBody>
        </p:sp>
        <p:sp>
          <p:nvSpPr>
            <p:cNvPr id="377" name="Straight Arrow Connector 67"/>
            <p:cNvSpPr/>
            <p:nvPr/>
          </p:nvSpPr>
          <p:spPr>
            <a:xfrm flipV="1">
              <a:off x="8809200" y="482508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8" name="Straight Arrow Connector 72"/>
            <p:cNvSpPr/>
            <p:nvPr/>
          </p:nvSpPr>
          <p:spPr>
            <a:xfrm flipV="1">
              <a:off x="10113840" y="482508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9" name="Straight Arrow Connector 73"/>
            <p:cNvSpPr/>
            <p:nvPr/>
          </p:nvSpPr>
          <p:spPr>
            <a:xfrm flipV="1">
              <a:off x="11377440" y="482508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0" name="Straight Arrow Connector 74"/>
            <p:cNvSpPr/>
            <p:nvPr/>
          </p:nvSpPr>
          <p:spPr>
            <a:xfrm flipV="1">
              <a:off x="12669840" y="4818240"/>
              <a:ext cx="360" cy="1010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dddddd"/>
              </a:solidFill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1" name="Straight Arrow Connector 76"/>
            <p:cNvSpPr/>
            <p:nvPr/>
          </p:nvSpPr>
          <p:spPr>
            <a:xfrm>
              <a:off x="8173800" y="6979320"/>
              <a:ext cx="5353200" cy="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ff6600">
                  <a:alpha val="89000"/>
                </a:srgbClr>
              </a:solidFill>
              <a:prstDash val="dash"/>
              <a:tailEnd len="med" type="arrow" w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TextBox 86"/>
            <p:cNvSpPr/>
            <p:nvPr/>
          </p:nvSpPr>
          <p:spPr>
            <a:xfrm>
              <a:off x="8563320" y="1560240"/>
              <a:ext cx="4314960" cy="1156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500" spc="-1" strike="noStrike">
                  <a:solidFill>
                    <a:srgbClr val="dddddd"/>
                  </a:solidFill>
                  <a:latin typeface="Franklin Gothic Book"/>
                </a:rPr>
                <a:t>Forward Only Model</a:t>
              </a:r>
              <a:endParaRPr b="0" lang="en-IN" sz="35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advTm="123000" p14:dur="2000"/>
    </mc:Choice>
    <mc:Fallback>
      <p:transition spd="slow" advTm="123000"/>
    </mc:Fallback>
  </mc:AlternateContent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9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Precision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84" name="Content Placeholder 2"/>
          <p:cNvSpPr txBox="1"/>
          <p:nvPr/>
        </p:nvSpPr>
        <p:spPr>
          <a:xfrm>
            <a:off x="457200" y="1737360"/>
            <a:ext cx="13715640" cy="60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Training uses single precision 32 bit floating point numbers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FP32: 8 bits of exponent, 23 bits of mantissa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11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Fixed point presentation with 8 bits is sufficient for inference 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385" name="Picture 3" descr=""/>
          <p:cNvPicPr/>
          <p:nvPr/>
        </p:nvPicPr>
        <p:blipFill>
          <a:blip r:embed="rId1"/>
          <a:stretch/>
        </p:blipFill>
        <p:spPr>
          <a:xfrm>
            <a:off x="1417320" y="2648160"/>
            <a:ext cx="7716240" cy="605880"/>
          </a:xfrm>
          <a:prstGeom prst="rect">
            <a:avLst/>
          </a:prstGeom>
          <a:ln w="0">
            <a:noFill/>
          </a:ln>
        </p:spPr>
      </p:pic>
      <p:pic>
        <p:nvPicPr>
          <p:cNvPr id="386" name="Picture 4" descr="Screen Shot 2017-06-25 at 5.45.10 PM.png"/>
          <p:cNvPicPr/>
          <p:nvPr/>
        </p:nvPicPr>
        <p:blipFill>
          <a:blip r:embed="rId2"/>
          <a:stretch/>
        </p:blipFill>
        <p:spPr>
          <a:xfrm>
            <a:off x="1417320" y="5648760"/>
            <a:ext cx="7034400" cy="192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70000" p14:dur="2000"/>
    </mc:Choice>
    <mc:Fallback>
      <p:transition spd="slow" advTm="70000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Picture 52" descr=""/>
          <p:cNvPicPr/>
          <p:nvPr/>
        </p:nvPicPr>
        <p:blipFill>
          <a:blip r:embed="rId1"/>
          <a:srcRect l="-11573" t="-11573" r="-11573" b="-11573"/>
          <a:stretch/>
        </p:blipFill>
        <p:spPr>
          <a:xfrm>
            <a:off x="7735320" y="2067480"/>
            <a:ext cx="1125720" cy="1125720"/>
          </a:xfrm>
          <a:prstGeom prst="rect">
            <a:avLst/>
          </a:prstGeom>
          <a:ln w="0">
            <a:noFill/>
          </a:ln>
        </p:spPr>
      </p:pic>
      <p:sp>
        <p:nvSpPr>
          <p:cNvPr id="388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Batch Size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pSp>
        <p:nvGrpSpPr>
          <p:cNvPr id="389" name="Group 27"/>
          <p:cNvGrpSpPr/>
          <p:nvPr/>
        </p:nvGrpSpPr>
        <p:grpSpPr>
          <a:xfrm>
            <a:off x="1113120" y="2146680"/>
            <a:ext cx="6032880" cy="4960440"/>
            <a:chOff x="1113120" y="2146680"/>
            <a:chExt cx="6032880" cy="4960440"/>
          </a:xfrm>
        </p:grpSpPr>
        <p:grpSp>
          <p:nvGrpSpPr>
            <p:cNvPr id="390" name="Group 13"/>
            <p:cNvGrpSpPr/>
            <p:nvPr/>
          </p:nvGrpSpPr>
          <p:grpSpPr>
            <a:xfrm>
              <a:off x="1113120" y="2146680"/>
              <a:ext cx="2704320" cy="4960440"/>
              <a:chOff x="1113120" y="2146680"/>
              <a:chExt cx="2704320" cy="4960440"/>
            </a:xfrm>
          </p:grpSpPr>
          <p:grpSp>
            <p:nvGrpSpPr>
              <p:cNvPr id="391" name="Group 7"/>
              <p:cNvGrpSpPr/>
              <p:nvPr/>
            </p:nvGrpSpPr>
            <p:grpSpPr>
              <a:xfrm>
                <a:off x="1113120" y="2146680"/>
                <a:ext cx="1140840" cy="4960440"/>
                <a:chOff x="1113120" y="2146680"/>
                <a:chExt cx="1140840" cy="4960440"/>
              </a:xfrm>
            </p:grpSpPr>
            <p:pic>
              <p:nvPicPr>
                <p:cNvPr id="392" name="Picture 3" descr=""/>
                <p:cNvPicPr/>
                <p:nvPr/>
              </p:nvPicPr>
              <p:blipFill>
                <a:blip r:embed="rId2"/>
                <a:srcRect l="-11573" t="-11573" r="-11573" b="-11573"/>
                <a:stretch/>
              </p:blipFill>
              <p:spPr>
                <a:xfrm>
                  <a:off x="1128240" y="21466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93" name="Picture 4" descr=""/>
                <p:cNvPicPr/>
                <p:nvPr/>
              </p:nvPicPr>
              <p:blipFill>
                <a:blip r:embed="rId3"/>
                <a:srcRect l="-11573" t="-11573" r="-11573" b="-11573"/>
                <a:stretch/>
              </p:blipFill>
              <p:spPr>
                <a:xfrm>
                  <a:off x="1113120" y="598140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94" name="Picture 5" descr=""/>
                <p:cNvPicPr/>
                <p:nvPr/>
              </p:nvPicPr>
              <p:blipFill>
                <a:blip r:embed="rId4"/>
                <a:srcRect l="-11573" t="-11573" r="-11573" b="-11573"/>
                <a:stretch/>
              </p:blipFill>
              <p:spPr>
                <a:xfrm>
                  <a:off x="1113120" y="34394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95" name="Picture 6" descr=""/>
                <p:cNvPicPr/>
                <p:nvPr/>
              </p:nvPicPr>
              <p:blipFill>
                <a:blip r:embed="rId5"/>
                <a:srcRect l="-11573" t="-11573" r="-11573" b="-11573"/>
                <a:stretch/>
              </p:blipFill>
              <p:spPr>
                <a:xfrm>
                  <a:off x="1128240" y="46400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396" name="Group 8"/>
              <p:cNvGrpSpPr/>
              <p:nvPr/>
            </p:nvGrpSpPr>
            <p:grpSpPr>
              <a:xfrm>
                <a:off x="2676600" y="2146680"/>
                <a:ext cx="1140840" cy="4960440"/>
                <a:chOff x="2676600" y="2146680"/>
                <a:chExt cx="1140840" cy="4960440"/>
              </a:xfrm>
            </p:grpSpPr>
            <p:pic>
              <p:nvPicPr>
                <p:cNvPr id="397" name="Picture 9" descr=""/>
                <p:cNvPicPr/>
                <p:nvPr/>
              </p:nvPicPr>
              <p:blipFill>
                <a:blip r:embed="rId6"/>
                <a:srcRect l="-11573" t="-11573" r="-11573" b="-11573"/>
                <a:stretch/>
              </p:blipFill>
              <p:spPr>
                <a:xfrm>
                  <a:off x="2691720" y="21466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98" name="Picture 10" descr=""/>
                <p:cNvPicPr/>
                <p:nvPr/>
              </p:nvPicPr>
              <p:blipFill>
                <a:blip r:embed="rId7"/>
                <a:srcRect l="-11573" t="-11573" r="-11573" b="-11573"/>
                <a:stretch/>
              </p:blipFill>
              <p:spPr>
                <a:xfrm>
                  <a:off x="2676600" y="598140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399" name="Picture 11" descr=""/>
                <p:cNvPicPr/>
                <p:nvPr/>
              </p:nvPicPr>
              <p:blipFill>
                <a:blip r:embed="rId8"/>
                <a:srcRect l="-11573" t="-11573" r="-11573" b="-11573"/>
                <a:stretch/>
              </p:blipFill>
              <p:spPr>
                <a:xfrm>
                  <a:off x="2676600" y="34394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0" name="Picture 12" descr=""/>
                <p:cNvPicPr/>
                <p:nvPr/>
              </p:nvPicPr>
              <p:blipFill>
                <a:blip r:embed="rId9"/>
                <a:srcRect l="-11573" t="-11573" r="-11573" b="-11573"/>
                <a:stretch/>
              </p:blipFill>
              <p:spPr>
                <a:xfrm>
                  <a:off x="2691720" y="46400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401" name="Group 14"/>
            <p:cNvGrpSpPr/>
            <p:nvPr/>
          </p:nvGrpSpPr>
          <p:grpSpPr>
            <a:xfrm>
              <a:off x="4441680" y="2146680"/>
              <a:ext cx="2704320" cy="4960440"/>
              <a:chOff x="4441680" y="2146680"/>
              <a:chExt cx="2704320" cy="4960440"/>
            </a:xfrm>
          </p:grpSpPr>
          <p:grpSp>
            <p:nvGrpSpPr>
              <p:cNvPr id="402" name="Group 15"/>
              <p:cNvGrpSpPr/>
              <p:nvPr/>
            </p:nvGrpSpPr>
            <p:grpSpPr>
              <a:xfrm>
                <a:off x="4441680" y="2146680"/>
                <a:ext cx="1140840" cy="4960440"/>
                <a:chOff x="4441680" y="2146680"/>
                <a:chExt cx="1140840" cy="4960440"/>
              </a:xfrm>
            </p:grpSpPr>
            <p:pic>
              <p:nvPicPr>
                <p:cNvPr id="403" name="Picture 21" descr=""/>
                <p:cNvPicPr/>
                <p:nvPr/>
              </p:nvPicPr>
              <p:blipFill>
                <a:blip r:embed="rId10"/>
                <a:srcRect l="-11573" t="-11573" r="-11573" b="-11573"/>
                <a:stretch/>
              </p:blipFill>
              <p:spPr>
                <a:xfrm>
                  <a:off x="4456800" y="21466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4" name="Picture 22" descr=""/>
                <p:cNvPicPr/>
                <p:nvPr/>
              </p:nvPicPr>
              <p:blipFill>
                <a:blip r:embed="rId11"/>
                <a:srcRect l="-11573" t="-11573" r="-11573" b="-11573"/>
                <a:stretch/>
              </p:blipFill>
              <p:spPr>
                <a:xfrm>
                  <a:off x="4441680" y="598140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5" name="Picture 23" descr=""/>
                <p:cNvPicPr/>
                <p:nvPr/>
              </p:nvPicPr>
              <p:blipFill>
                <a:blip r:embed="rId12"/>
                <a:srcRect l="-11573" t="-11573" r="-11573" b="-11573"/>
                <a:stretch/>
              </p:blipFill>
              <p:spPr>
                <a:xfrm>
                  <a:off x="4441680" y="34394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6" name="Picture 24" descr=""/>
                <p:cNvPicPr/>
                <p:nvPr/>
              </p:nvPicPr>
              <p:blipFill>
                <a:blip r:embed="rId13"/>
                <a:srcRect l="-11573" t="-11573" r="-11573" b="-11573"/>
                <a:stretch/>
              </p:blipFill>
              <p:spPr>
                <a:xfrm>
                  <a:off x="4456800" y="46400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407" name="Group 16"/>
              <p:cNvGrpSpPr/>
              <p:nvPr/>
            </p:nvGrpSpPr>
            <p:grpSpPr>
              <a:xfrm>
                <a:off x="6005160" y="2146680"/>
                <a:ext cx="1140840" cy="4960440"/>
                <a:chOff x="6005160" y="2146680"/>
                <a:chExt cx="1140840" cy="4960440"/>
              </a:xfrm>
            </p:grpSpPr>
            <p:pic>
              <p:nvPicPr>
                <p:cNvPr id="408" name="Picture 17" descr=""/>
                <p:cNvPicPr/>
                <p:nvPr/>
              </p:nvPicPr>
              <p:blipFill>
                <a:blip r:embed="rId14"/>
                <a:srcRect l="-11573" t="-11573" r="-11573" b="-11573"/>
                <a:stretch/>
              </p:blipFill>
              <p:spPr>
                <a:xfrm>
                  <a:off x="6020280" y="21466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09" name="Picture 18" descr=""/>
                <p:cNvPicPr/>
                <p:nvPr/>
              </p:nvPicPr>
              <p:blipFill>
                <a:blip r:embed="rId15"/>
                <a:srcRect l="-11573" t="-11573" r="-11573" b="-11573"/>
                <a:stretch/>
              </p:blipFill>
              <p:spPr>
                <a:xfrm>
                  <a:off x="6005160" y="598140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10" name="Picture 19" descr=""/>
                <p:cNvPicPr/>
                <p:nvPr/>
              </p:nvPicPr>
              <p:blipFill>
                <a:blip r:embed="rId16"/>
                <a:srcRect l="-11573" t="-11573" r="-11573" b="-11573"/>
                <a:stretch/>
              </p:blipFill>
              <p:spPr>
                <a:xfrm>
                  <a:off x="6005160" y="34394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11" name="Picture 20" descr=""/>
                <p:cNvPicPr/>
                <p:nvPr/>
              </p:nvPicPr>
              <p:blipFill>
                <a:blip r:embed="rId17"/>
                <a:srcRect l="-11573" t="-11573" r="-11573" b="-11573"/>
                <a:stretch/>
              </p:blipFill>
              <p:spPr>
                <a:xfrm>
                  <a:off x="6020280" y="46400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grpSp>
        <p:nvGrpSpPr>
          <p:cNvPr id="412" name="Group 28"/>
          <p:cNvGrpSpPr/>
          <p:nvPr/>
        </p:nvGrpSpPr>
        <p:grpSpPr>
          <a:xfrm>
            <a:off x="7658280" y="2085120"/>
            <a:ext cx="6032880" cy="4960440"/>
            <a:chOff x="7658280" y="2085120"/>
            <a:chExt cx="6032880" cy="4960440"/>
          </a:xfrm>
        </p:grpSpPr>
        <p:grpSp>
          <p:nvGrpSpPr>
            <p:cNvPr id="413" name="Group 29"/>
            <p:cNvGrpSpPr/>
            <p:nvPr/>
          </p:nvGrpSpPr>
          <p:grpSpPr>
            <a:xfrm>
              <a:off x="7658280" y="2085120"/>
              <a:ext cx="2704320" cy="4960440"/>
              <a:chOff x="7658280" y="2085120"/>
              <a:chExt cx="2704320" cy="4960440"/>
            </a:xfrm>
          </p:grpSpPr>
          <p:grpSp>
            <p:nvGrpSpPr>
              <p:cNvPr id="414" name="Group 41"/>
              <p:cNvGrpSpPr/>
              <p:nvPr/>
            </p:nvGrpSpPr>
            <p:grpSpPr>
              <a:xfrm>
                <a:off x="7658280" y="3377880"/>
                <a:ext cx="1140840" cy="3667680"/>
                <a:chOff x="7658280" y="3377880"/>
                <a:chExt cx="1140840" cy="3667680"/>
              </a:xfrm>
            </p:grpSpPr>
            <p:pic>
              <p:nvPicPr>
                <p:cNvPr id="415" name="Picture 48" descr=""/>
                <p:cNvPicPr/>
                <p:nvPr/>
              </p:nvPicPr>
              <p:blipFill>
                <a:blip r:embed="rId18"/>
                <a:srcRect l="-11573" t="-11573" r="-11573" b="-11573"/>
                <a:stretch/>
              </p:blipFill>
              <p:spPr>
                <a:xfrm>
                  <a:off x="7658280" y="59198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16" name="Picture 49" descr=""/>
                <p:cNvPicPr/>
                <p:nvPr/>
              </p:nvPicPr>
              <p:blipFill>
                <a:blip r:embed="rId19"/>
                <a:srcRect l="-11573" t="-11573" r="-11573" b="-11573"/>
                <a:stretch/>
              </p:blipFill>
              <p:spPr>
                <a:xfrm>
                  <a:off x="7658280" y="33778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17" name="Picture 50" descr=""/>
                <p:cNvPicPr/>
                <p:nvPr/>
              </p:nvPicPr>
              <p:blipFill>
                <a:blip r:embed="rId20"/>
                <a:srcRect l="-11573" t="-11573" r="-11573" b="-11573"/>
                <a:stretch/>
              </p:blipFill>
              <p:spPr>
                <a:xfrm>
                  <a:off x="7673400" y="45784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418" name="Group 42"/>
              <p:cNvGrpSpPr/>
              <p:nvPr/>
            </p:nvGrpSpPr>
            <p:grpSpPr>
              <a:xfrm>
                <a:off x="9221760" y="2085120"/>
                <a:ext cx="1140840" cy="4960440"/>
                <a:chOff x="9221760" y="2085120"/>
                <a:chExt cx="1140840" cy="4960440"/>
              </a:xfrm>
            </p:grpSpPr>
            <p:pic>
              <p:nvPicPr>
                <p:cNvPr id="419" name="Picture 43" descr=""/>
                <p:cNvPicPr/>
                <p:nvPr/>
              </p:nvPicPr>
              <p:blipFill>
                <a:blip r:embed="rId21"/>
                <a:srcRect l="-11573" t="-11573" r="-11573" b="-11573"/>
                <a:stretch/>
              </p:blipFill>
              <p:spPr>
                <a:xfrm>
                  <a:off x="9236880" y="208512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0" name="Picture 44" descr=""/>
                <p:cNvPicPr/>
                <p:nvPr/>
              </p:nvPicPr>
              <p:blipFill>
                <a:blip r:embed="rId22"/>
                <a:srcRect l="-11573" t="-11573" r="-11573" b="-11573"/>
                <a:stretch/>
              </p:blipFill>
              <p:spPr>
                <a:xfrm>
                  <a:off x="9221760" y="59198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1" name="Picture 45" descr=""/>
                <p:cNvPicPr/>
                <p:nvPr/>
              </p:nvPicPr>
              <p:blipFill>
                <a:blip r:embed="rId23"/>
                <a:srcRect l="-11573" t="-11573" r="-11573" b="-11573"/>
                <a:stretch/>
              </p:blipFill>
              <p:spPr>
                <a:xfrm>
                  <a:off x="9221760" y="33778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2" name="Picture 46" descr=""/>
                <p:cNvPicPr/>
                <p:nvPr/>
              </p:nvPicPr>
              <p:blipFill>
                <a:blip r:embed="rId24"/>
                <a:srcRect l="-11573" t="-11573" r="-11573" b="-11573"/>
                <a:stretch/>
              </p:blipFill>
              <p:spPr>
                <a:xfrm>
                  <a:off x="9236880" y="45784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  <p:grpSp>
          <p:nvGrpSpPr>
            <p:cNvPr id="423" name="Group 30"/>
            <p:cNvGrpSpPr/>
            <p:nvPr/>
          </p:nvGrpSpPr>
          <p:grpSpPr>
            <a:xfrm>
              <a:off x="10986480" y="2085120"/>
              <a:ext cx="2704680" cy="4960440"/>
              <a:chOff x="10986480" y="2085120"/>
              <a:chExt cx="2704680" cy="4960440"/>
            </a:xfrm>
          </p:grpSpPr>
          <p:grpSp>
            <p:nvGrpSpPr>
              <p:cNvPr id="424" name="Group 31"/>
              <p:cNvGrpSpPr/>
              <p:nvPr/>
            </p:nvGrpSpPr>
            <p:grpSpPr>
              <a:xfrm>
                <a:off x="10986480" y="2085120"/>
                <a:ext cx="1140840" cy="4960440"/>
                <a:chOff x="10986480" y="2085120"/>
                <a:chExt cx="1140840" cy="4960440"/>
              </a:xfrm>
            </p:grpSpPr>
            <p:pic>
              <p:nvPicPr>
                <p:cNvPr id="425" name="Picture 37" descr=""/>
                <p:cNvPicPr/>
                <p:nvPr/>
              </p:nvPicPr>
              <p:blipFill>
                <a:blip r:embed="rId25"/>
                <a:srcRect l="-11573" t="-11573" r="-11573" b="-11573"/>
                <a:stretch/>
              </p:blipFill>
              <p:spPr>
                <a:xfrm>
                  <a:off x="11001600" y="208512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6" name="Picture 38" descr=""/>
                <p:cNvPicPr/>
                <p:nvPr/>
              </p:nvPicPr>
              <p:blipFill>
                <a:blip r:embed="rId26"/>
                <a:srcRect l="-11573" t="-11573" r="-11573" b="-11573"/>
                <a:stretch/>
              </p:blipFill>
              <p:spPr>
                <a:xfrm>
                  <a:off x="10986480" y="59198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7" name="Picture 39" descr=""/>
                <p:cNvPicPr/>
                <p:nvPr/>
              </p:nvPicPr>
              <p:blipFill>
                <a:blip r:embed="rId27"/>
                <a:srcRect l="-11573" t="-11573" r="-11573" b="-11573"/>
                <a:stretch/>
              </p:blipFill>
              <p:spPr>
                <a:xfrm>
                  <a:off x="10986480" y="33778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28" name="Picture 40" descr=""/>
                <p:cNvPicPr/>
                <p:nvPr/>
              </p:nvPicPr>
              <p:blipFill>
                <a:blip r:embed="rId28"/>
                <a:srcRect l="-11573" t="-11573" r="-11573" b="-11573"/>
                <a:stretch/>
              </p:blipFill>
              <p:spPr>
                <a:xfrm>
                  <a:off x="11001600" y="45784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  <p:grpSp>
            <p:nvGrpSpPr>
              <p:cNvPr id="429" name="Group 32"/>
              <p:cNvGrpSpPr/>
              <p:nvPr/>
            </p:nvGrpSpPr>
            <p:grpSpPr>
              <a:xfrm>
                <a:off x="12550320" y="2085120"/>
                <a:ext cx="1140840" cy="4960440"/>
                <a:chOff x="12550320" y="2085120"/>
                <a:chExt cx="1140840" cy="4960440"/>
              </a:xfrm>
            </p:grpSpPr>
            <p:pic>
              <p:nvPicPr>
                <p:cNvPr id="430" name="Picture 33" descr=""/>
                <p:cNvPicPr/>
                <p:nvPr/>
              </p:nvPicPr>
              <p:blipFill>
                <a:blip r:embed="rId29"/>
                <a:srcRect l="-11573" t="-11573" r="-11573" b="-11573"/>
                <a:stretch/>
              </p:blipFill>
              <p:spPr>
                <a:xfrm>
                  <a:off x="12565440" y="208512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31" name="Picture 34" descr=""/>
                <p:cNvPicPr/>
                <p:nvPr/>
              </p:nvPicPr>
              <p:blipFill>
                <a:blip r:embed="rId30"/>
                <a:srcRect l="-11573" t="-11573" r="-11573" b="-11573"/>
                <a:stretch/>
              </p:blipFill>
              <p:spPr>
                <a:xfrm>
                  <a:off x="12550320" y="591984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32" name="Picture 35" descr=""/>
                <p:cNvPicPr/>
                <p:nvPr/>
              </p:nvPicPr>
              <p:blipFill>
                <a:blip r:embed="rId31"/>
                <a:srcRect l="-11573" t="-11573" r="-11573" b="-11573"/>
                <a:stretch/>
              </p:blipFill>
              <p:spPr>
                <a:xfrm>
                  <a:off x="12550320" y="33778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  <p:pic>
              <p:nvPicPr>
                <p:cNvPr id="433" name="Picture 36" descr=""/>
                <p:cNvPicPr/>
                <p:nvPr/>
              </p:nvPicPr>
              <p:blipFill>
                <a:blip r:embed="rId32"/>
                <a:srcRect l="-11573" t="-11573" r="-11573" b="-11573"/>
                <a:stretch/>
              </p:blipFill>
              <p:spPr>
                <a:xfrm>
                  <a:off x="12565440" y="4578480"/>
                  <a:ext cx="1125720" cy="1125720"/>
                </a:xfrm>
                <a:prstGeom prst="rect">
                  <a:avLst/>
                </a:prstGeom>
                <a:ln w="0">
                  <a:noFill/>
                </a:ln>
              </p:spPr>
            </p:pic>
          </p:grpSp>
        </p:grpSp>
      </p:grpSp>
      <p:pic>
        <p:nvPicPr>
          <p:cNvPr id="434" name="Picture 51" descr=""/>
          <p:cNvPicPr/>
          <p:nvPr/>
        </p:nvPicPr>
        <p:blipFill>
          <a:blip r:embed="rId33"/>
          <a:stretch/>
        </p:blipFill>
        <p:spPr>
          <a:xfrm>
            <a:off x="7824240" y="2138040"/>
            <a:ext cx="959760" cy="95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48000" p14:dur="2000"/>
    </mc:Choice>
    <mc:Fallback>
      <p:transition spd="slow" advTm="48000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Batch Dispatch for Efficiency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436" name="Picture 2" descr=""/>
          <p:cNvPicPr/>
          <p:nvPr/>
        </p:nvPicPr>
        <p:blipFill>
          <a:blip r:embed="rId1"/>
          <a:srcRect l="-11573" t="-11573" r="-11573" b="-11573"/>
          <a:stretch/>
        </p:blipFill>
        <p:spPr>
          <a:xfrm>
            <a:off x="1496880" y="23004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61" descr=""/>
          <p:cNvPicPr/>
          <p:nvPr/>
        </p:nvPicPr>
        <p:blipFill>
          <a:blip r:embed="rId2"/>
          <a:srcRect l="-11573" t="-11573" r="-11573" b="-11573"/>
          <a:stretch/>
        </p:blipFill>
        <p:spPr>
          <a:xfrm>
            <a:off x="338040" y="17373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38" name="Picture 65" descr=""/>
          <p:cNvPicPr/>
          <p:nvPr/>
        </p:nvPicPr>
        <p:blipFill>
          <a:blip r:embed="rId3"/>
          <a:srcRect l="-11573" t="-11573" r="-11573" b="-11573"/>
          <a:stretch/>
        </p:blipFill>
        <p:spPr>
          <a:xfrm>
            <a:off x="885960" y="54198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39" name="Picture 66" descr=""/>
          <p:cNvPicPr/>
          <p:nvPr/>
        </p:nvPicPr>
        <p:blipFill>
          <a:blip r:embed="rId4"/>
          <a:srcRect l="-11573" t="-11573" r="-11573" b="-11573"/>
          <a:stretch/>
        </p:blipFill>
        <p:spPr>
          <a:xfrm>
            <a:off x="576360" y="31046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0" name="Picture 67" descr=""/>
          <p:cNvPicPr/>
          <p:nvPr/>
        </p:nvPicPr>
        <p:blipFill>
          <a:blip r:embed="rId5"/>
          <a:srcRect l="-11573" t="-11573" r="-11573" b="-11573"/>
          <a:stretch/>
        </p:blipFill>
        <p:spPr>
          <a:xfrm>
            <a:off x="338040" y="42307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1" name="Picture 68" descr=""/>
          <p:cNvPicPr/>
          <p:nvPr/>
        </p:nvPicPr>
        <p:blipFill>
          <a:blip r:embed="rId6"/>
          <a:srcRect l="-11573" t="-11573" r="-11573" b="-11573"/>
          <a:stretch/>
        </p:blipFill>
        <p:spPr>
          <a:xfrm>
            <a:off x="2590200" y="17665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2" name="Picture 69" descr=""/>
          <p:cNvPicPr/>
          <p:nvPr/>
        </p:nvPicPr>
        <p:blipFill>
          <a:blip r:embed="rId7"/>
          <a:srcRect l="-11573" t="-11573" r="-11573" b="-11573"/>
          <a:stretch/>
        </p:blipFill>
        <p:spPr>
          <a:xfrm>
            <a:off x="2471040" y="30103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3" name="Picture 70" descr=""/>
          <p:cNvPicPr/>
          <p:nvPr/>
        </p:nvPicPr>
        <p:blipFill>
          <a:blip r:embed="rId8"/>
          <a:srcRect l="-11573" t="-11573" r="-11573" b="-11573"/>
          <a:stretch/>
        </p:blipFill>
        <p:spPr>
          <a:xfrm>
            <a:off x="1544760" y="3816000"/>
            <a:ext cx="1125720" cy="1125720"/>
          </a:xfrm>
          <a:prstGeom prst="rect">
            <a:avLst/>
          </a:prstGeom>
          <a:ln w="0">
            <a:noFill/>
          </a:ln>
        </p:spPr>
      </p:pic>
      <p:sp>
        <p:nvSpPr>
          <p:cNvPr id="444" name="Shape 235"/>
          <p:cNvSpPr/>
          <p:nvPr/>
        </p:nvSpPr>
        <p:spPr>
          <a:xfrm>
            <a:off x="914400" y="7315200"/>
            <a:ext cx="12801600" cy="360"/>
          </a:xfrm>
          <a:prstGeom prst="line">
            <a:avLst/>
          </a:prstGeom>
          <a:ln w="50800">
            <a:solidFill>
              <a:srgbClr val="ffff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Picture 72" descr=""/>
          <p:cNvPicPr/>
          <p:nvPr/>
        </p:nvPicPr>
        <p:blipFill>
          <a:blip r:embed="rId9"/>
          <a:srcRect l="-11573" t="-11573" r="-11573" b="-11573"/>
          <a:stretch/>
        </p:blipFill>
        <p:spPr>
          <a:xfrm>
            <a:off x="1949040" y="58917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6" name="Picture 73" descr=""/>
          <p:cNvPicPr/>
          <p:nvPr/>
        </p:nvPicPr>
        <p:blipFill>
          <a:blip r:embed="rId10"/>
          <a:srcRect l="-11573" t="-11573" r="-11573" b="-11573"/>
          <a:stretch/>
        </p:blipFill>
        <p:spPr>
          <a:xfrm>
            <a:off x="3182400" y="41270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7" name="Picture 74" descr=""/>
          <p:cNvPicPr/>
          <p:nvPr/>
        </p:nvPicPr>
        <p:blipFill>
          <a:blip r:embed="rId11"/>
          <a:srcRect l="-11573" t="-11573" r="-11573" b="-11573"/>
          <a:stretch/>
        </p:blipFill>
        <p:spPr>
          <a:xfrm>
            <a:off x="3307320" y="58230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8" name="Picture 75" descr=""/>
          <p:cNvPicPr/>
          <p:nvPr/>
        </p:nvPicPr>
        <p:blipFill>
          <a:blip r:embed="rId12"/>
          <a:srcRect l="-11573" t="-11573" r="-11573" b="-11573"/>
          <a:stretch/>
        </p:blipFill>
        <p:spPr>
          <a:xfrm>
            <a:off x="3745440" y="31251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49" name="Picture 76" descr=""/>
          <p:cNvPicPr/>
          <p:nvPr/>
        </p:nvPicPr>
        <p:blipFill>
          <a:blip r:embed="rId13"/>
          <a:srcRect l="-11573" t="-11573" r="-11573" b="-11573"/>
          <a:stretch/>
        </p:blipFill>
        <p:spPr>
          <a:xfrm>
            <a:off x="4138200" y="47588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0" name="Picture 77" descr=""/>
          <p:cNvPicPr/>
          <p:nvPr/>
        </p:nvPicPr>
        <p:blipFill>
          <a:blip r:embed="rId14"/>
          <a:srcRect l="-11573" t="-11573" r="-11573" b="-11573"/>
          <a:stretch/>
        </p:blipFill>
        <p:spPr>
          <a:xfrm>
            <a:off x="4840200" y="36882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1" name="Picture 78" descr=""/>
          <p:cNvPicPr/>
          <p:nvPr/>
        </p:nvPicPr>
        <p:blipFill>
          <a:blip r:embed="rId15"/>
          <a:srcRect l="-11573" t="-11573" r="-11573" b="-11573"/>
          <a:stretch/>
        </p:blipFill>
        <p:spPr>
          <a:xfrm>
            <a:off x="3731760" y="20610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2" name="Picture 79" descr=""/>
          <p:cNvPicPr/>
          <p:nvPr/>
        </p:nvPicPr>
        <p:blipFill>
          <a:blip r:embed="rId16"/>
          <a:srcRect l="-11573" t="-11573" r="-11573" b="-11573"/>
          <a:stretch/>
        </p:blipFill>
        <p:spPr>
          <a:xfrm>
            <a:off x="4984920" y="25646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3" name="Picture 80" descr=""/>
          <p:cNvPicPr/>
          <p:nvPr/>
        </p:nvPicPr>
        <p:blipFill>
          <a:blip r:embed="rId17"/>
          <a:srcRect l="-11573" t="-11573" r="-11573" b="-11573"/>
          <a:stretch/>
        </p:blipFill>
        <p:spPr>
          <a:xfrm>
            <a:off x="5286240" y="47574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4" name="Picture 81" descr=""/>
          <p:cNvPicPr/>
          <p:nvPr/>
        </p:nvPicPr>
        <p:blipFill>
          <a:blip r:embed="rId18"/>
          <a:srcRect l="-11573" t="-11573" r="-11573" b="-11573"/>
          <a:stretch/>
        </p:blipFill>
        <p:spPr>
          <a:xfrm>
            <a:off x="4723200" y="55216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5" name="Picture 82" descr=""/>
          <p:cNvPicPr/>
          <p:nvPr/>
        </p:nvPicPr>
        <p:blipFill>
          <a:blip r:embed="rId19"/>
          <a:srcRect l="-11573" t="-11573" r="-11573" b="-11573"/>
          <a:stretch/>
        </p:blipFill>
        <p:spPr>
          <a:xfrm>
            <a:off x="4723200" y="14634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6" name="Picture 83" descr=""/>
          <p:cNvPicPr/>
          <p:nvPr/>
        </p:nvPicPr>
        <p:blipFill>
          <a:blip r:embed="rId20"/>
          <a:srcRect l="-11573" t="-11573" r="-11573" b="-11573"/>
          <a:stretch/>
        </p:blipFill>
        <p:spPr>
          <a:xfrm>
            <a:off x="5947200" y="31014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7" name="Picture 84" descr=""/>
          <p:cNvPicPr/>
          <p:nvPr/>
        </p:nvPicPr>
        <p:blipFill>
          <a:blip r:embed="rId21"/>
          <a:srcRect l="-11573" t="-11573" r="-11573" b="-11573"/>
          <a:stretch/>
        </p:blipFill>
        <p:spPr>
          <a:xfrm>
            <a:off x="6320520" y="41353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8" name="Picture 85" descr=""/>
          <p:cNvPicPr/>
          <p:nvPr/>
        </p:nvPicPr>
        <p:blipFill>
          <a:blip r:embed="rId22"/>
          <a:srcRect l="-11573" t="-11573" r="-11573" b="-11573"/>
          <a:stretch/>
        </p:blipFill>
        <p:spPr>
          <a:xfrm>
            <a:off x="5837040" y="59828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59" name="Picture 86" descr=""/>
          <p:cNvPicPr/>
          <p:nvPr/>
        </p:nvPicPr>
        <p:blipFill>
          <a:blip r:embed="rId23"/>
          <a:srcRect l="-11573" t="-11573" r="-11573" b="-11573"/>
          <a:stretch/>
        </p:blipFill>
        <p:spPr>
          <a:xfrm>
            <a:off x="7236000" y="59382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0" name="Picture 87" descr=""/>
          <p:cNvPicPr/>
          <p:nvPr/>
        </p:nvPicPr>
        <p:blipFill>
          <a:blip r:embed="rId24"/>
          <a:srcRect l="-11573" t="-11573" r="-11573" b="-11573"/>
          <a:stretch/>
        </p:blipFill>
        <p:spPr>
          <a:xfrm>
            <a:off x="7437960" y="39322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1" name="Picture 88" descr=""/>
          <p:cNvPicPr/>
          <p:nvPr/>
        </p:nvPicPr>
        <p:blipFill>
          <a:blip r:embed="rId25"/>
          <a:srcRect l="-11573" t="-11573" r="-11573" b="-11573"/>
          <a:stretch/>
        </p:blipFill>
        <p:spPr>
          <a:xfrm>
            <a:off x="5864760" y="18921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2" name="Picture 89" descr=""/>
          <p:cNvPicPr/>
          <p:nvPr/>
        </p:nvPicPr>
        <p:blipFill>
          <a:blip r:embed="rId26"/>
          <a:srcRect l="-11573" t="-11573" r="-11573" b="-11573"/>
          <a:stretch/>
        </p:blipFill>
        <p:spPr>
          <a:xfrm>
            <a:off x="7193880" y="29217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3" name="Picture 90" descr=""/>
          <p:cNvPicPr/>
          <p:nvPr/>
        </p:nvPicPr>
        <p:blipFill>
          <a:blip r:embed="rId27"/>
          <a:srcRect l="-11573" t="-11573" r="-11573" b="-11573"/>
          <a:stretch/>
        </p:blipFill>
        <p:spPr>
          <a:xfrm>
            <a:off x="7107840" y="17452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4" name="Picture 91" descr=""/>
          <p:cNvPicPr/>
          <p:nvPr/>
        </p:nvPicPr>
        <p:blipFill>
          <a:blip r:embed="rId28"/>
          <a:srcRect l="-11573" t="-11573" r="-11573" b="-11573"/>
          <a:stretch/>
        </p:blipFill>
        <p:spPr>
          <a:xfrm>
            <a:off x="8244000" y="22212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5" name="Picture 92" descr=""/>
          <p:cNvPicPr/>
          <p:nvPr/>
        </p:nvPicPr>
        <p:blipFill>
          <a:blip r:embed="rId29"/>
          <a:srcRect l="-11573" t="-11573" r="-11573" b="-11573"/>
          <a:stretch/>
        </p:blipFill>
        <p:spPr>
          <a:xfrm>
            <a:off x="8402400" y="33919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6" name="Picture 93" descr=""/>
          <p:cNvPicPr/>
          <p:nvPr/>
        </p:nvPicPr>
        <p:blipFill>
          <a:blip r:embed="rId30"/>
          <a:srcRect l="-11573" t="-11573" r="-11573" b="-11573"/>
          <a:stretch/>
        </p:blipFill>
        <p:spPr>
          <a:xfrm>
            <a:off x="8749080" y="46969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7" name="Picture 94" descr=""/>
          <p:cNvPicPr/>
          <p:nvPr/>
        </p:nvPicPr>
        <p:blipFill>
          <a:blip r:embed="rId31"/>
          <a:srcRect l="-11573" t="-11573" r="-11573" b="-11573"/>
          <a:stretch/>
        </p:blipFill>
        <p:spPr>
          <a:xfrm>
            <a:off x="8424000" y="57034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95" descr=""/>
          <p:cNvPicPr/>
          <p:nvPr/>
        </p:nvPicPr>
        <p:blipFill>
          <a:blip r:embed="rId32"/>
          <a:srcRect l="-11573" t="-11573" r="-11573" b="-11573"/>
          <a:stretch/>
        </p:blipFill>
        <p:spPr>
          <a:xfrm>
            <a:off x="9542520" y="37116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69" name="Picture 96" descr=""/>
          <p:cNvPicPr/>
          <p:nvPr/>
        </p:nvPicPr>
        <p:blipFill>
          <a:blip r:embed="rId33"/>
          <a:srcRect l="-11573" t="-11573" r="-11573" b="-11573"/>
          <a:stretch/>
        </p:blipFill>
        <p:spPr>
          <a:xfrm>
            <a:off x="9724320" y="14929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0" name="Picture 97" descr=""/>
          <p:cNvPicPr/>
          <p:nvPr/>
        </p:nvPicPr>
        <p:blipFill>
          <a:blip r:embed="rId34"/>
          <a:srcRect l="-11573" t="-11573" r="-11573" b="-11573"/>
          <a:stretch/>
        </p:blipFill>
        <p:spPr>
          <a:xfrm>
            <a:off x="9390240" y="25063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98" descr=""/>
          <p:cNvPicPr/>
          <p:nvPr/>
        </p:nvPicPr>
        <p:blipFill>
          <a:blip r:embed="rId35"/>
          <a:srcRect l="-11573" t="-11573" r="-11573" b="-11573"/>
          <a:stretch/>
        </p:blipFill>
        <p:spPr>
          <a:xfrm>
            <a:off x="10650960" y="29336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2" name="Picture 99" descr=""/>
          <p:cNvPicPr/>
          <p:nvPr/>
        </p:nvPicPr>
        <p:blipFill>
          <a:blip r:embed="rId36"/>
          <a:srcRect l="-11573" t="-11573" r="-11573" b="-11573"/>
          <a:stretch/>
        </p:blipFill>
        <p:spPr>
          <a:xfrm>
            <a:off x="9893520" y="47080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3" name="Picture 100" descr=""/>
          <p:cNvPicPr/>
          <p:nvPr/>
        </p:nvPicPr>
        <p:blipFill>
          <a:blip r:embed="rId37"/>
          <a:srcRect l="-11573" t="-11573" r="-11573" b="-11573"/>
          <a:stretch/>
        </p:blipFill>
        <p:spPr>
          <a:xfrm>
            <a:off x="10893960" y="55857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4" name="Picture 101" descr=""/>
          <p:cNvPicPr/>
          <p:nvPr/>
        </p:nvPicPr>
        <p:blipFill>
          <a:blip r:embed="rId38"/>
          <a:srcRect l="-11573" t="-11573" r="-11573" b="-11573"/>
          <a:stretch/>
        </p:blipFill>
        <p:spPr>
          <a:xfrm>
            <a:off x="11502360" y="46771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5" name="Picture 102" descr=""/>
          <p:cNvPicPr/>
          <p:nvPr/>
        </p:nvPicPr>
        <p:blipFill>
          <a:blip r:embed="rId39"/>
          <a:srcRect l="-11573" t="-11573" r="-11573" b="-11573"/>
          <a:stretch/>
        </p:blipFill>
        <p:spPr>
          <a:xfrm>
            <a:off x="13152960" y="35820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6" name="Picture 103" descr=""/>
          <p:cNvPicPr/>
          <p:nvPr/>
        </p:nvPicPr>
        <p:blipFill>
          <a:blip r:embed="rId40"/>
          <a:srcRect l="-11573" t="-11573" r="-11573" b="-11573"/>
          <a:stretch/>
        </p:blipFill>
        <p:spPr>
          <a:xfrm>
            <a:off x="12589920" y="47462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7" name="Picture 104" descr=""/>
          <p:cNvPicPr/>
          <p:nvPr/>
        </p:nvPicPr>
        <p:blipFill>
          <a:blip r:embed="rId41"/>
          <a:srcRect l="-11573" t="-11573" r="-11573" b="-11573"/>
          <a:stretch/>
        </p:blipFill>
        <p:spPr>
          <a:xfrm>
            <a:off x="11957760" y="34754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8" name="Picture 105" descr=""/>
          <p:cNvPicPr/>
          <p:nvPr/>
        </p:nvPicPr>
        <p:blipFill>
          <a:blip r:embed="rId42"/>
          <a:srcRect l="-11573" t="-11573" r="-11573" b="-11573"/>
          <a:stretch/>
        </p:blipFill>
        <p:spPr>
          <a:xfrm>
            <a:off x="11764800" y="234936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79" name="Picture 106" descr=""/>
          <p:cNvPicPr/>
          <p:nvPr/>
        </p:nvPicPr>
        <p:blipFill>
          <a:blip r:embed="rId43"/>
          <a:srcRect l="-11573" t="-11573" r="-11573" b="-11573"/>
          <a:stretch/>
        </p:blipFill>
        <p:spPr>
          <a:xfrm>
            <a:off x="10805400" y="16340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0" name="Picture 107" descr=""/>
          <p:cNvPicPr/>
          <p:nvPr/>
        </p:nvPicPr>
        <p:blipFill>
          <a:blip r:embed="rId44"/>
          <a:srcRect l="-11573" t="-11573" r="-11573" b="-11573"/>
          <a:stretch/>
        </p:blipFill>
        <p:spPr>
          <a:xfrm>
            <a:off x="12752640" y="181584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1" name="Picture 108" descr=""/>
          <p:cNvPicPr/>
          <p:nvPr/>
        </p:nvPicPr>
        <p:blipFill>
          <a:blip r:embed="rId45"/>
          <a:srcRect l="-11573" t="-11573" r="-11573" b="-11573"/>
          <a:stretch/>
        </p:blipFill>
        <p:spPr>
          <a:xfrm>
            <a:off x="9679320" y="584820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2" name="Picture 109" descr=""/>
          <p:cNvPicPr/>
          <p:nvPr/>
        </p:nvPicPr>
        <p:blipFill>
          <a:blip r:embed="rId46"/>
          <a:srcRect l="-11573" t="-11573" r="-11573" b="-11573"/>
          <a:stretch/>
        </p:blipFill>
        <p:spPr>
          <a:xfrm>
            <a:off x="12247560" y="58723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3" name="Picture 110" descr=""/>
          <p:cNvPicPr/>
          <p:nvPr/>
        </p:nvPicPr>
        <p:blipFill>
          <a:blip r:embed="rId47"/>
          <a:srcRect l="-11573" t="-11573" r="-11573" b="-11573"/>
          <a:stretch/>
        </p:blipFill>
        <p:spPr>
          <a:xfrm>
            <a:off x="2313720" y="48268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4" name="Picture 111" descr=""/>
          <p:cNvPicPr/>
          <p:nvPr/>
        </p:nvPicPr>
        <p:blipFill>
          <a:blip r:embed="rId48"/>
          <a:srcRect l="-11573" t="-11573" r="-11573" b="-11573"/>
          <a:stretch/>
        </p:blipFill>
        <p:spPr>
          <a:xfrm>
            <a:off x="10724760" y="392868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112" descr=""/>
          <p:cNvPicPr/>
          <p:nvPr/>
        </p:nvPicPr>
        <p:blipFill>
          <a:blip r:embed="rId49"/>
          <a:srcRect l="-11573" t="-11573" r="-11573" b="-11573"/>
          <a:stretch/>
        </p:blipFill>
        <p:spPr>
          <a:xfrm>
            <a:off x="6392880" y="5127120"/>
            <a:ext cx="1125720" cy="112572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113" descr=""/>
          <p:cNvPicPr/>
          <p:nvPr/>
        </p:nvPicPr>
        <p:blipFill>
          <a:blip r:embed="rId50"/>
          <a:srcRect l="-11573" t="-11573" r="-11573" b="-11573"/>
          <a:stretch/>
        </p:blipFill>
        <p:spPr>
          <a:xfrm>
            <a:off x="7600680" y="5009400"/>
            <a:ext cx="1125720" cy="1125720"/>
          </a:xfrm>
          <a:prstGeom prst="rect">
            <a:avLst/>
          </a:prstGeom>
          <a:ln w="0">
            <a:noFill/>
          </a:ln>
        </p:spPr>
      </p:pic>
      <p:sp>
        <p:nvSpPr>
          <p:cNvPr id="487" name="TextBox 3"/>
          <p:cNvSpPr/>
          <p:nvPr/>
        </p:nvSpPr>
        <p:spPr>
          <a:xfrm>
            <a:off x="6851880" y="7315920"/>
            <a:ext cx="9262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Franklin Gothic Medium"/>
              </a:rPr>
              <a:t>Time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488" name="Group 134"/>
          <p:cNvGrpSpPr/>
          <p:nvPr/>
        </p:nvGrpSpPr>
        <p:grpSpPr>
          <a:xfrm>
            <a:off x="9479880" y="1582200"/>
            <a:ext cx="1450800" cy="5302080"/>
            <a:chOff x="9479880" y="1582200"/>
            <a:chExt cx="1450800" cy="5302080"/>
          </a:xfrm>
        </p:grpSpPr>
        <p:pic>
          <p:nvPicPr>
            <p:cNvPr id="489" name="Picture 135" descr=""/>
            <p:cNvPicPr/>
            <p:nvPr/>
          </p:nvPicPr>
          <p:blipFill>
            <a:blip r:embed="rId51"/>
            <a:stretch/>
          </p:blipFill>
          <p:spPr>
            <a:xfrm>
              <a:off x="9804240" y="1582200"/>
              <a:ext cx="959760" cy="95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0" name="Picture 136" descr=""/>
            <p:cNvPicPr/>
            <p:nvPr/>
          </p:nvPicPr>
          <p:blipFill>
            <a:blip r:embed="rId52"/>
            <a:stretch/>
          </p:blipFill>
          <p:spPr>
            <a:xfrm>
              <a:off x="9479880" y="2578320"/>
              <a:ext cx="959760" cy="95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1" name="Picture 138" descr=""/>
            <p:cNvPicPr/>
            <p:nvPr/>
          </p:nvPicPr>
          <p:blipFill>
            <a:blip r:embed="rId53"/>
            <a:stretch/>
          </p:blipFill>
          <p:spPr>
            <a:xfrm>
              <a:off x="9613440" y="3807720"/>
              <a:ext cx="959760" cy="95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2" name="Picture 140" descr=""/>
            <p:cNvPicPr/>
            <p:nvPr/>
          </p:nvPicPr>
          <p:blipFill>
            <a:blip r:embed="rId54"/>
            <a:stretch/>
          </p:blipFill>
          <p:spPr>
            <a:xfrm>
              <a:off x="9970920" y="4779720"/>
              <a:ext cx="959760" cy="959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Picture 142" descr=""/>
            <p:cNvPicPr/>
            <p:nvPr/>
          </p:nvPicPr>
          <p:blipFill>
            <a:blip r:embed="rId55"/>
            <a:stretch/>
          </p:blipFill>
          <p:spPr>
            <a:xfrm>
              <a:off x="9762120" y="5924520"/>
              <a:ext cx="959760" cy="9597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med" advTm="34000" p14:dur="700">
        <p:fade/>
      </p:transition>
    </mc:Choice>
    <mc:Fallback>
      <p:transition spd="med" advTm="34000">
        <p:fade/>
      </p:transition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Sparse Neural Networks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pSp>
        <p:nvGrpSpPr>
          <p:cNvPr id="495" name="Group 106"/>
          <p:cNvGrpSpPr/>
          <p:nvPr/>
        </p:nvGrpSpPr>
        <p:grpSpPr>
          <a:xfrm>
            <a:off x="1572120" y="2411280"/>
            <a:ext cx="3657240" cy="3571200"/>
            <a:chOff x="1572120" y="2411280"/>
            <a:chExt cx="3657240" cy="3571200"/>
          </a:xfrm>
        </p:grpSpPr>
        <p:pic>
          <p:nvPicPr>
            <p:cNvPr id="496" name="Picture 92" descr=""/>
            <p:cNvPicPr/>
            <p:nvPr/>
          </p:nvPicPr>
          <p:blipFill>
            <a:blip r:embed="rId1"/>
            <a:stretch/>
          </p:blipFill>
          <p:spPr>
            <a:xfrm>
              <a:off x="1572120" y="3397680"/>
              <a:ext cx="3657240" cy="258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97" name="TextBox 98"/>
            <p:cNvSpPr/>
            <p:nvPr/>
          </p:nvSpPr>
          <p:spPr>
            <a:xfrm>
              <a:off x="1572120" y="2411280"/>
              <a:ext cx="3657240" cy="45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Franklin Gothic Medium"/>
                </a:rPr>
                <a:t>Dense Neural Network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498" name="Group 108"/>
          <p:cNvGrpSpPr/>
          <p:nvPr/>
        </p:nvGrpSpPr>
        <p:grpSpPr>
          <a:xfrm>
            <a:off x="8836200" y="2411280"/>
            <a:ext cx="3657240" cy="3571200"/>
            <a:chOff x="8836200" y="2411280"/>
            <a:chExt cx="3657240" cy="3571200"/>
          </a:xfrm>
        </p:grpSpPr>
        <p:pic>
          <p:nvPicPr>
            <p:cNvPr id="499" name="Picture 94" descr=""/>
            <p:cNvPicPr/>
            <p:nvPr/>
          </p:nvPicPr>
          <p:blipFill>
            <a:blip r:embed="rId2"/>
            <a:stretch/>
          </p:blipFill>
          <p:spPr>
            <a:xfrm>
              <a:off x="8836200" y="3397680"/>
              <a:ext cx="3657240" cy="258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0" name="TextBox 100"/>
            <p:cNvSpPr/>
            <p:nvPr/>
          </p:nvSpPr>
          <p:spPr>
            <a:xfrm>
              <a:off x="8836200" y="2411280"/>
              <a:ext cx="3657240" cy="82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ffffff"/>
                  </a:solidFill>
                  <a:latin typeface="Franklin Gothic Medium"/>
                </a:rPr>
                <a:t>Sparse Neural Network</a:t>
              </a:r>
              <a:endParaRPr b="0" lang="en-IN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med" advTm="58000" p14:dur="700">
        <p:fade/>
      </p:transition>
    </mc:Choice>
    <mc:Fallback>
      <p:transition spd="med" advTm="58000">
        <p:fade/>
      </p:transition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7" descr=""/>
          <p:cNvPicPr/>
          <p:nvPr/>
        </p:nvPicPr>
        <p:blipFill>
          <a:blip r:embed="rId1"/>
          <a:stretch/>
        </p:blipFill>
        <p:spPr>
          <a:xfrm>
            <a:off x="6759720" y="1746360"/>
            <a:ext cx="7868880" cy="6482880"/>
          </a:xfrm>
          <a:prstGeom prst="rect">
            <a:avLst/>
          </a:prstGeom>
          <a:ln w="0">
            <a:noFill/>
          </a:ln>
        </p:spPr>
      </p:pic>
      <p:sp>
        <p:nvSpPr>
          <p:cNvPr id="502" name="Rectangle 6"/>
          <p:cNvSpPr/>
          <p:nvPr/>
        </p:nvSpPr>
        <p:spPr>
          <a:xfrm>
            <a:off x="6757920" y="1749600"/>
            <a:ext cx="7870320" cy="64828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Deployment Platform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504" name="Picture 3" descr="shutterstock_300344546 (1).jpg"/>
          <p:cNvPicPr/>
          <p:nvPr/>
        </p:nvPicPr>
        <p:blipFill>
          <a:blip r:embed="rId2"/>
          <a:stretch/>
        </p:blipFill>
        <p:spPr>
          <a:xfrm>
            <a:off x="0" y="1749600"/>
            <a:ext cx="7126200" cy="6479640"/>
          </a:xfrm>
          <a:prstGeom prst="rect">
            <a:avLst/>
          </a:prstGeom>
          <a:ln w="0">
            <a:noFill/>
          </a:ln>
        </p:spPr>
      </p:pic>
      <p:sp>
        <p:nvSpPr>
          <p:cNvPr id="505" name="Rectangle 8"/>
          <p:cNvSpPr/>
          <p:nvPr/>
        </p:nvSpPr>
        <p:spPr>
          <a:xfrm rot="10800000">
            <a:off x="-193320" y="1735560"/>
            <a:ext cx="7870320" cy="64828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med" advTm="73000" p14:dur="700">
        <p:fade/>
      </p:transition>
    </mc:Choice>
    <mc:Fallback>
      <p:transition spd="med" advTm="73000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What can AI do for us?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288" name="Picture 5" descr=""/>
          <p:cNvPicPr/>
          <p:nvPr/>
        </p:nvPicPr>
        <p:blipFill>
          <a:blip r:embed="rId1"/>
          <a:stretch/>
        </p:blipFill>
        <p:spPr>
          <a:xfrm>
            <a:off x="5278680" y="4853880"/>
            <a:ext cx="3128400" cy="234324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3" descr=""/>
          <p:cNvPicPr/>
          <p:nvPr/>
        </p:nvPicPr>
        <p:blipFill>
          <a:blip r:embed="rId2"/>
          <a:stretch/>
        </p:blipFill>
        <p:spPr>
          <a:xfrm>
            <a:off x="1293480" y="3116880"/>
            <a:ext cx="1884600" cy="2651760"/>
          </a:xfrm>
          <a:prstGeom prst="rect">
            <a:avLst/>
          </a:prstGeom>
          <a:ln w="0">
            <a:noFill/>
          </a:ln>
        </p:spPr>
      </p:pic>
      <p:sp>
        <p:nvSpPr>
          <p:cNvPr id="290" name="TextBox 8"/>
          <p:cNvSpPr/>
          <p:nvPr/>
        </p:nvSpPr>
        <p:spPr>
          <a:xfrm>
            <a:off x="238680" y="6147720"/>
            <a:ext cx="41778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YaHei"/>
              </a:rPr>
              <a:t>Find what we are looking for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1" name="TextBox 13"/>
          <p:cNvSpPr/>
          <p:nvPr/>
        </p:nvSpPr>
        <p:spPr>
          <a:xfrm>
            <a:off x="5653800" y="7429680"/>
            <a:ext cx="24595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YaHei"/>
              </a:rPr>
              <a:t>Drive us to work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2" name="TextBox 14"/>
          <p:cNvSpPr/>
          <p:nvPr/>
        </p:nvSpPr>
        <p:spPr>
          <a:xfrm>
            <a:off x="9172800" y="6084360"/>
            <a:ext cx="533376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YaHei"/>
              </a:rPr>
              <a:t>Help us communicate with each other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93" name="Picture 3" descr="IMG_1445.PNG"/>
          <p:cNvPicPr/>
          <p:nvPr/>
        </p:nvPicPr>
        <p:blipFill>
          <a:blip r:embed="rId3"/>
          <a:stretch/>
        </p:blipFill>
        <p:spPr>
          <a:xfrm>
            <a:off x="10706040" y="2376000"/>
            <a:ext cx="2008440" cy="357984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15" descr=""/>
          <p:cNvPicPr/>
          <p:nvPr/>
        </p:nvPicPr>
        <p:blipFill>
          <a:blip r:embed="rId4"/>
          <a:stretch/>
        </p:blipFill>
        <p:spPr>
          <a:xfrm>
            <a:off x="4670640" y="2326680"/>
            <a:ext cx="4647960" cy="1580040"/>
          </a:xfrm>
          <a:prstGeom prst="rect">
            <a:avLst/>
          </a:prstGeom>
          <a:ln w="0">
            <a:noFill/>
          </a:ln>
        </p:spPr>
      </p:pic>
      <p:sp>
        <p:nvSpPr>
          <p:cNvPr id="295" name="TextBox 16"/>
          <p:cNvSpPr/>
          <p:nvPr/>
        </p:nvSpPr>
        <p:spPr>
          <a:xfrm>
            <a:off x="4522320" y="4049640"/>
            <a:ext cx="5976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rosoft YaHei"/>
              </a:rPr>
              <a:t>Help us communicate with devices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advTm="90000" p14:dur="2000"/>
    </mc:Choice>
    <mc:Fallback>
      <p:transition spd="slow" advTm="90000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4" descr=""/>
          <p:cNvPicPr/>
          <p:nvPr/>
        </p:nvPicPr>
        <p:blipFill>
          <a:blip r:embed="rId1"/>
          <a:stretch/>
        </p:blipFill>
        <p:spPr>
          <a:xfrm>
            <a:off x="0" y="-324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507" name="Rectangle 3"/>
          <p:cNvSpPr/>
          <p:nvPr/>
        </p:nvSpPr>
        <p:spPr>
          <a:xfrm>
            <a:off x="0" y="-11160"/>
            <a:ext cx="14630040" cy="82324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Title 1"/>
          <p:cNvSpPr/>
          <p:nvPr/>
        </p:nvSpPr>
        <p:spPr>
          <a:xfrm>
            <a:off x="475920" y="1516320"/>
            <a:ext cx="109425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Inference workloads are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significantly different</a:t>
            </a:r>
            <a:endParaRPr b="0" lang="en-IN" sz="6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from training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advTm="74000" p14:dur="2000"/>
    </mc:Choice>
    <mc:Fallback>
      <p:transition spd="slow" advTm="74000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itle 1"/>
          <p:cNvSpPr txBox="1"/>
          <p:nvPr/>
        </p:nvSpPr>
        <p:spPr>
          <a:xfrm>
            <a:off x="457200" y="1783080"/>
            <a:ext cx="13715640" cy="1599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DeepBench updates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  <mc:AlternateContent>
    <mc:Choice Requires="p14">
      <p:transition spd="med" advTm="112000" p14:dur="700">
        <p:fade/>
      </p:transition>
    </mc:Choice>
    <mc:Fallback>
      <p:transition spd="med" advTm="112000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Inference Operations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11" name="Content Placeholder 2"/>
          <p:cNvSpPr txBox="1"/>
          <p:nvPr/>
        </p:nvSpPr>
        <p:spPr>
          <a:xfrm>
            <a:off x="457200" y="2021400"/>
            <a:ext cx="13715640" cy="60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Matrix Multiply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Convolution Operations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Recurrent Operations 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Sparse Operations – inference only kernel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12" name="Left Brace 3"/>
          <p:cNvSpPr/>
          <p:nvPr/>
        </p:nvSpPr>
        <p:spPr>
          <a:xfrm rot="10800000">
            <a:off x="6469920" y="2022120"/>
            <a:ext cx="474120" cy="3396240"/>
          </a:xfrm>
          <a:prstGeom prst="leftBrace">
            <a:avLst>
              <a:gd name="adj1" fmla="val 14865"/>
              <a:gd name="adj2" fmla="val 50000"/>
            </a:avLst>
          </a:prstGeom>
          <a:noFill/>
          <a:ln w="38100">
            <a:solidFill>
              <a:srgbClr val="ddddd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3" name="Rounded Rectangular Callout 7"/>
          <p:cNvSpPr/>
          <p:nvPr/>
        </p:nvSpPr>
        <p:spPr>
          <a:xfrm>
            <a:off x="7973280" y="2553840"/>
            <a:ext cx="4557600" cy="1608120"/>
          </a:xfrm>
          <a:prstGeom prst="wedgeRoundRectCallout">
            <a:avLst>
              <a:gd name="adj1" fmla="val -66963"/>
              <a:gd name="adj2" fmla="val 460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ddddd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Smaller Batch Size</a:t>
            </a:r>
            <a:endParaRPr b="0" lang="en-IN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Franklin Gothic Book"/>
              </a:rPr>
              <a:t>Low Precision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advTm="60000" p14:dur="2000"/>
    </mc:Choice>
    <mc:Fallback>
      <p:transition spd="slow" advTm="60000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500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ontent Placeholder 2"/>
          <p:cNvSpPr txBox="1"/>
          <p:nvPr/>
        </p:nvSpPr>
        <p:spPr>
          <a:xfrm>
            <a:off x="457200" y="2057400"/>
            <a:ext cx="13715640" cy="57146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Measuring latency of operations and kernels isn’t representative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Measuring latency involves benchmarking complete applications with deep learning frameworks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For server deployment, a user’s network bandwidth will have a significant impact on latency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515" name="Title 3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Latency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73000" p14:dur="2000"/>
    </mc:Choice>
    <mc:Fallback>
      <p:transition spd="slow" advTm="73000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Training updates to DeepBench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17" name="Content Placeholder 2"/>
          <p:cNvSpPr txBox="1"/>
          <p:nvPr/>
        </p:nvSpPr>
        <p:spPr>
          <a:xfrm>
            <a:off x="457200" y="2021400"/>
            <a:ext cx="13715640" cy="60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New Recurrent Layer  - Gated Recurrent Unit (GRU)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Low Precision 16 bit training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New kernels from different models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</a:pP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125000" p14:dur="2000"/>
    </mc:Choice>
    <mc:Fallback>
      <p:transition spd="slow" advTm="125000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itle 1"/>
          <p:cNvSpPr txBox="1"/>
          <p:nvPr/>
        </p:nvSpPr>
        <p:spPr>
          <a:xfrm>
            <a:off x="457200" y="2375640"/>
            <a:ext cx="13715640" cy="1599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DeepBench Inference </a:t>
            </a:r>
            <a:br/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Results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  <mc:AlternateContent>
    <mc:Choice Requires="p14">
      <p:transition spd="med" advTm="45000" p14:dur="700">
        <p:fade/>
      </p:transition>
    </mc:Choice>
    <mc:Fallback>
      <p:transition spd="med" advTm="45000">
        <p:fade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Benchmarks – Matrix Multiply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520" name="Content Placeholder 5"/>
          <p:cNvGraphicFramePr/>
          <p:nvPr/>
        </p:nvGraphicFramePr>
        <p:xfrm>
          <a:off x="914400" y="2755800"/>
          <a:ext cx="12180960" cy="3225960"/>
        </p:xfrm>
        <a:graphic>
          <a:graphicData uri="http://schemas.openxmlformats.org/drawingml/2006/table">
            <a:tbl>
              <a:tblPr/>
              <a:tblGrid>
                <a:gridCol w="4800600"/>
                <a:gridCol w="3485520"/>
                <a:gridCol w="3894840"/>
              </a:tblGrid>
              <a:tr h="1743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Matrix Sizes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Server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Device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</a:tr>
              <a:tr h="806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3072 x 1024, 1024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3.71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806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5124 x 2048, 2048 x 700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0.55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212.84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806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35 x 2048, 2048 x 700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0.07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1.94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advTm="52000" p14:dur="2000"/>
    </mc:Choice>
    <mc:Fallback>
      <p:transition spd="slow" advTm="52000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Benchmarks - Convolutions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522" name="Content Placeholder 5"/>
          <p:cNvGraphicFramePr/>
          <p:nvPr/>
        </p:nvGraphicFramePr>
        <p:xfrm>
          <a:off x="914400" y="2752560"/>
          <a:ext cx="12303720" cy="3145320"/>
        </p:xfrm>
        <a:graphic>
          <a:graphicData uri="http://schemas.openxmlformats.org/drawingml/2006/table">
            <a:tbl>
              <a:tblPr/>
              <a:tblGrid>
                <a:gridCol w="2302200"/>
                <a:gridCol w="1510200"/>
                <a:gridCol w="1933200"/>
                <a:gridCol w="3330360"/>
                <a:gridCol w="3227760"/>
              </a:tblGrid>
              <a:tr h="1743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Input Size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Filter size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# of Filters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Server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7373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Device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373737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112 x 112 x 64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1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64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0.04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670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28 x 28 x 512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1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128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391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786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7 x 7 x 512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3 x 3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512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149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advTm="41000" p14:dur="2000"/>
    </mc:Choice>
    <mc:Fallback>
      <p:transition spd="slow" advTm="41000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Benchmarks – Sparse Matrix Multiply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524" name="Content Placeholder 5"/>
          <p:cNvGraphicFramePr/>
          <p:nvPr/>
        </p:nvGraphicFramePr>
        <p:xfrm>
          <a:off x="914400" y="2755800"/>
          <a:ext cx="12180960" cy="3225960"/>
        </p:xfrm>
        <a:graphic>
          <a:graphicData uri="http://schemas.openxmlformats.org/drawingml/2006/table">
            <a:tbl>
              <a:tblPr/>
              <a:tblGrid>
                <a:gridCol w="3911760"/>
                <a:gridCol w="1481400"/>
                <a:gridCol w="3344400"/>
                <a:gridCol w="3443400"/>
              </a:tblGrid>
              <a:tr h="1743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Matrix Sizes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Sparsity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Server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Device Deployment</a:t>
                      </a:r>
                      <a:endParaRPr b="0" lang="en-IN" sz="2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Time (milliseconds)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04040"/>
                    </a:solidFill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7680 x 2560, 2560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0.95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0.03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1.01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7680 x 2560, 2560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0.9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0.07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2.10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917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10752 x 3584, 3584 x 1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ff"/>
                          </a:solidFill>
                          <a:latin typeface="Franklin Gothic Book"/>
                        </a:rPr>
                        <a:t>0.95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0.06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ffff00"/>
                          </a:solidFill>
                          <a:latin typeface="Franklin Gothic Book"/>
                        </a:rPr>
                        <a:t>1.99</a:t>
                      </a:r>
                      <a:endParaRPr b="0" lang="en-IN" sz="2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advTm="2000" p14:dur="2000"/>
    </mc:Choice>
    <mc:Fallback>
      <p:transition spd="slow" advTm="2000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How do I use it?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6" name="Content Placeholder 2"/>
          <p:cNvSpPr txBox="1"/>
          <p:nvPr/>
        </p:nvSpPr>
        <p:spPr>
          <a:xfrm>
            <a:off x="457200" y="2021400"/>
            <a:ext cx="13715640" cy="603468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DeepBench blog post has more details: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 marL="5486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-US" sz="3800" spc="-1" strike="noStrike">
                <a:solidFill>
                  <a:srgbClr val="0000ff"/>
                </a:solidFill>
                <a:latin typeface="Franklin Gothic Book"/>
              </a:rPr>
              <a:t>https://svail.github.io/DeepBench-update/</a:t>
            </a:r>
            <a:endParaRPr b="0" lang="en-US" sz="38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Franklin Gothic Book"/>
              </a:rPr>
              <a:t>Github repository has the kernels, results and software required for the benchmark: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ff"/>
                </a:solidFill>
                <a:latin typeface="Franklin Gothic Book"/>
              </a:rPr>
              <a:t>    </a:t>
            </a:r>
            <a:r>
              <a:rPr b="0" lang="en-US" sz="4000" spc="-1" strike="noStrike">
                <a:solidFill>
                  <a:srgbClr val="0000ff"/>
                </a:solidFill>
                <a:latin typeface="Franklin Gothic Book"/>
              </a:rPr>
              <a:t>https://github.com/baidu-research/DeepBench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29000" p14:dur="2000"/>
    </mc:Choice>
    <mc:Fallback>
      <p:transition spd="slow" advTm="29000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2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Scaling with Data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297" name="Chart 1"/>
          <p:cNvGraphicFramePr/>
          <p:nvPr/>
        </p:nvGraphicFramePr>
        <p:xfrm>
          <a:off x="457200" y="1554480"/>
          <a:ext cx="13715640" cy="6217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8" name="Freeform 16"/>
          <p:cNvSpPr/>
          <p:nvPr/>
        </p:nvSpPr>
        <p:spPr>
          <a:xfrm>
            <a:off x="1224720" y="4832640"/>
            <a:ext cx="9595440" cy="1486080"/>
          </a:xfrm>
          <a:custGeom>
            <a:avLst/>
            <a:gdLst/>
            <a:ahLst/>
            <a:rect l="l" t="t" r="r" b="b"/>
            <a:pathLst>
              <a:path w="4622800" h="1151467">
                <a:moveTo>
                  <a:pt x="0" y="1151467"/>
                </a:moveTo>
                <a:cubicBezTo>
                  <a:pt x="465667" y="866422"/>
                  <a:pt x="931334" y="581378"/>
                  <a:pt x="1405467" y="406400"/>
                </a:cubicBezTo>
                <a:cubicBezTo>
                  <a:pt x="1879600" y="231422"/>
                  <a:pt x="2308578" y="169333"/>
                  <a:pt x="2844800" y="101600"/>
                </a:cubicBezTo>
                <a:cubicBezTo>
                  <a:pt x="3381022" y="33867"/>
                  <a:pt x="4622800" y="0"/>
                  <a:pt x="4622800" y="0"/>
                </a:cubicBezTo>
              </a:path>
            </a:pathLst>
          </a:custGeom>
          <a:noFill/>
          <a:ln cap="rnd" w="69850">
            <a:solidFill>
              <a:srgbClr val="8bd9e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Freeform 17"/>
          <p:cNvSpPr/>
          <p:nvPr/>
        </p:nvSpPr>
        <p:spPr>
          <a:xfrm rot="21001800">
            <a:off x="3002400" y="2692440"/>
            <a:ext cx="8274600" cy="3348720"/>
          </a:xfrm>
          <a:custGeom>
            <a:avLst/>
            <a:gdLst/>
            <a:ahLst/>
            <a:rect l="l" t="t" r="r" b="b"/>
            <a:pathLst>
              <a:path w="2628900" h="609600">
                <a:moveTo>
                  <a:pt x="0" y="609600"/>
                </a:moveTo>
                <a:cubicBezTo>
                  <a:pt x="428625" y="463550"/>
                  <a:pt x="857250" y="317500"/>
                  <a:pt x="1295400" y="215900"/>
                </a:cubicBezTo>
                <a:cubicBezTo>
                  <a:pt x="1733550" y="114300"/>
                  <a:pt x="2181225" y="57150"/>
                  <a:pt x="2628900" y="0"/>
                </a:cubicBezTo>
              </a:path>
            </a:pathLst>
          </a:custGeom>
          <a:noFill/>
          <a:ln cap="rnd" w="101600">
            <a:solidFill>
              <a:srgbClr val="ee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med" advTm="30000" p14:dur="700">
        <p:fade/>
      </p:transition>
    </mc:Choice>
    <mc:Fallback>
      <p:transition spd="med" advTm="30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1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Community Involvement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8" name="Content Placeholder 2"/>
          <p:cNvSpPr txBox="1"/>
          <p:nvPr/>
        </p:nvSpPr>
        <p:spPr>
          <a:xfrm>
            <a:off x="457200" y="2277720"/>
            <a:ext cx="13715640" cy="21398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Deep learning researchers can provide new operations and workloads that are specific to their application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Software Developers working on neural network libraries or linear algebra libraries can contribute results for inference or training platforms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 marL="457200" indent="-456840">
              <a:lnSpc>
                <a:spcPct val="90000"/>
              </a:lnSpc>
              <a:spcBef>
                <a:spcPts val="2401"/>
              </a:spcBef>
              <a:spcAft>
                <a:spcPts val="24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Hardware vendors and startups can contribute results for these benchmarks using their hardware and libraries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slow" advTm="78000" p14:dur="2000"/>
    </mc:Choice>
    <mc:Fallback>
      <p:transition spd="slow" advTm="78000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2" descr="496A9516.jpg"/>
          <p:cNvPicPr/>
          <p:nvPr/>
        </p:nvPicPr>
        <p:blipFill>
          <a:blip r:embed="rId1"/>
          <a:stretch/>
        </p:blipFill>
        <p:spPr>
          <a:xfrm>
            <a:off x="4862160" y="0"/>
            <a:ext cx="9767880" cy="8229240"/>
          </a:xfrm>
          <a:prstGeom prst="rect">
            <a:avLst/>
          </a:prstGeom>
          <a:ln w="0">
            <a:noFill/>
          </a:ln>
        </p:spPr>
      </p:pic>
      <p:sp>
        <p:nvSpPr>
          <p:cNvPr id="530" name="Rectangle 8"/>
          <p:cNvSpPr/>
          <p:nvPr/>
        </p:nvSpPr>
        <p:spPr>
          <a:xfrm>
            <a:off x="4741200" y="0"/>
            <a:ext cx="5832720" cy="8232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Title 1"/>
          <p:cNvSpPr txBox="1"/>
          <p:nvPr/>
        </p:nvSpPr>
        <p:spPr>
          <a:xfrm>
            <a:off x="457200" y="997560"/>
            <a:ext cx="10942560" cy="36572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br/>
            <a:r>
              <a:rPr b="0" lang="en-US" sz="4800" spc="-1" strike="noStrike">
                <a:solidFill>
                  <a:srgbClr val="f8f8f8"/>
                </a:solidFill>
                <a:latin typeface="Franklin Gothic Medium"/>
              </a:rPr>
              <a:t>Sharan Narang</a:t>
            </a:r>
            <a:br/>
            <a:r>
              <a:rPr b="0" lang="en-US" sz="4800" spc="-1" strike="noStrike">
                <a:solidFill>
                  <a:srgbClr val="f8f8f8"/>
                </a:solidFill>
                <a:latin typeface="Franklin Gothic Book"/>
              </a:rPr>
              <a:t>sharan@baidu.com</a:t>
            </a:r>
            <a:br/>
            <a:br/>
            <a:r>
              <a:rPr b="0" lang="en-US" sz="4800" spc="-1" strike="noStrike">
                <a:solidFill>
                  <a:srgbClr val="f8f8f8"/>
                </a:solidFill>
                <a:latin typeface="Franklin Gothic Book"/>
              </a:rPr>
              <a:t>http://research.baidu.com</a:t>
            </a:r>
            <a:endParaRPr b="0" lang="en-US" sz="4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32" name="Straight Connector 11"/>
          <p:cNvSpPr/>
          <p:nvPr/>
        </p:nvSpPr>
        <p:spPr>
          <a:xfrm>
            <a:off x="3840480" y="7296120"/>
            <a:ext cx="360" cy="62424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Rectangle 14"/>
          <p:cNvSpPr/>
          <p:nvPr/>
        </p:nvSpPr>
        <p:spPr>
          <a:xfrm>
            <a:off x="3631680" y="7377480"/>
            <a:ext cx="32277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f8f8f8"/>
                </a:solidFill>
                <a:latin typeface="Franklin Gothic Medium"/>
              </a:rPr>
              <a:t>Silicon Valley AI Lab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534" name="Picture 10" descr=""/>
          <p:cNvPicPr/>
          <p:nvPr/>
        </p:nvPicPr>
        <p:blipFill>
          <a:blip r:embed="rId2"/>
          <a:stretch/>
        </p:blipFill>
        <p:spPr>
          <a:xfrm>
            <a:off x="457200" y="7099920"/>
            <a:ext cx="3261600" cy="68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How Large is our Data?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301" name="Chart 5"/>
          <p:cNvGraphicFramePr/>
          <p:nvPr/>
        </p:nvGraphicFramePr>
        <p:xfrm>
          <a:off x="457200" y="1737360"/>
          <a:ext cx="13715640" cy="6098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med" advTm="13000" p14:dur="700">
        <p:fade/>
      </p:transition>
    </mc:Choice>
    <mc:Fallback>
      <p:transition spd="med" advTm="13000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Model Sizes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graphicFrame>
        <p:nvGraphicFramePr>
          <p:cNvPr id="303" name="Chart 2"/>
          <p:cNvGraphicFramePr/>
          <p:nvPr/>
        </p:nvGraphicFramePr>
        <p:xfrm>
          <a:off x="457200" y="1554480"/>
          <a:ext cx="13715640" cy="609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med" advTm="20000" p14:dur="700">
        <p:fade/>
      </p:transition>
    </mc:Choice>
    <mc:Fallback>
      <p:transition spd="med" advTm="20000">
        <p:fade/>
      </p:transition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2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Deep Learning Training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05" name="Content Placeholder 4"/>
          <p:cNvSpPr txBox="1"/>
          <p:nvPr/>
        </p:nvSpPr>
        <p:spPr>
          <a:xfrm>
            <a:off x="1933200" y="5029200"/>
            <a:ext cx="4447440" cy="18284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Medium"/>
              </a:rPr>
              <a:t>Large amount of data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06" name="Content Placeholder 7"/>
          <p:cNvSpPr txBox="1"/>
          <p:nvPr/>
        </p:nvSpPr>
        <p:spPr>
          <a:xfrm>
            <a:off x="6726960" y="5029200"/>
            <a:ext cx="6086880" cy="18284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 algn="ctr"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Medium"/>
              </a:rPr>
              <a:t>Large and complex models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pic>
        <p:nvPicPr>
          <p:cNvPr id="307" name="Picture 1" descr=""/>
          <p:cNvPicPr/>
          <p:nvPr/>
        </p:nvPicPr>
        <p:blipFill>
          <a:blip r:embed="rId1"/>
          <a:stretch/>
        </p:blipFill>
        <p:spPr>
          <a:xfrm>
            <a:off x="2671920" y="2061360"/>
            <a:ext cx="2967480" cy="2967480"/>
          </a:xfrm>
          <a:prstGeom prst="rect">
            <a:avLst/>
          </a:prstGeom>
          <a:ln w="0">
            <a:noFill/>
          </a:ln>
        </p:spPr>
      </p:pic>
      <p:pic>
        <p:nvPicPr>
          <p:cNvPr id="308" name="Picture 26" descr=""/>
          <p:cNvPicPr/>
          <p:nvPr/>
        </p:nvPicPr>
        <p:blipFill>
          <a:blip r:embed="rId2"/>
          <a:stretch/>
        </p:blipFill>
        <p:spPr>
          <a:xfrm>
            <a:off x="8200080" y="2057400"/>
            <a:ext cx="2971440" cy="29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advTm="12000" p14:dur="700">
        <p:fade/>
      </p:transition>
    </mc:Choice>
    <mc:Fallback>
      <p:transition spd="med" advTm="12000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2"/>
          <p:cNvSpPr txBox="1"/>
          <p:nvPr/>
        </p:nvSpPr>
        <p:spPr>
          <a:xfrm>
            <a:off x="457200" y="457200"/>
            <a:ext cx="13715640" cy="109692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Training Many Large Models Quickly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0" name="Content Placeholder 3"/>
          <p:cNvSpPr txBox="1"/>
          <p:nvPr/>
        </p:nvSpPr>
        <p:spPr>
          <a:xfrm>
            <a:off x="457200" y="1737360"/>
            <a:ext cx="13715640" cy="6116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3000" spc="-1" strike="noStrike">
                <a:solidFill>
                  <a:srgbClr val="ffffff"/>
                </a:solidFill>
                <a:latin typeface="Franklin Gothic Book"/>
              </a:rPr>
              <a:t>We need to complete the cycle fast to explore many ideas.</a:t>
            </a:r>
            <a:endParaRPr b="0" lang="en-US" sz="3000" spc="-1" strike="noStrike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311" name="Freeform 28"/>
          <p:cNvSpPr/>
          <p:nvPr/>
        </p:nvSpPr>
        <p:spPr>
          <a:xfrm>
            <a:off x="6024600" y="7204680"/>
            <a:ext cx="2541240" cy="423360"/>
          </a:xfrm>
          <a:custGeom>
            <a:avLst/>
            <a:gdLst/>
            <a:ahLst/>
            <a:rect l="l" t="t" r="r" b="b"/>
            <a:pathLst>
              <a:path w="683" h="114">
                <a:moveTo>
                  <a:pt x="683" y="13"/>
                </a:moveTo>
                <a:cubicBezTo>
                  <a:pt x="587" y="77"/>
                  <a:pt x="471" y="114"/>
                  <a:pt x="347" y="114"/>
                </a:cubicBezTo>
                <a:cubicBezTo>
                  <a:pt x="240" y="114"/>
                  <a:pt x="139" y="86"/>
                  <a:pt x="51" y="37"/>
                </a:cubicBezTo>
                <a:cubicBezTo>
                  <a:pt x="34" y="64"/>
                  <a:pt x="34" y="64"/>
                  <a:pt x="34" y="64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0" y="0"/>
                  <a:pt x="0" y="0"/>
                  <a:pt x="0" y="0"/>
                </a:cubicBezTo>
                <a:cubicBezTo>
                  <a:pt x="8" y="1"/>
                  <a:pt x="8" y="1"/>
                  <a:pt x="8" y="1"/>
                </a:cubicBezTo>
                <a:cubicBezTo>
                  <a:pt x="72" y="3"/>
                  <a:pt x="72" y="3"/>
                  <a:pt x="72" y="3"/>
                </a:cubicBezTo>
                <a:cubicBezTo>
                  <a:pt x="55" y="30"/>
                  <a:pt x="55" y="30"/>
                  <a:pt x="55" y="30"/>
                </a:cubicBezTo>
                <a:cubicBezTo>
                  <a:pt x="142" y="78"/>
                  <a:pt x="241" y="106"/>
                  <a:pt x="347" y="106"/>
                </a:cubicBezTo>
                <a:cubicBezTo>
                  <a:pt x="470" y="106"/>
                  <a:pt x="583" y="69"/>
                  <a:pt x="678" y="6"/>
                </a:cubicBezTo>
                <a:lnTo>
                  <a:pt x="683" y="13"/>
                </a:lnTo>
                <a:close/>
              </a:path>
            </a:pathLst>
          </a:custGeom>
          <a:solidFill>
            <a:schemeClr val="bg1"/>
          </a:solidFill>
          <a:ln cap="rnd"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Freeform 29"/>
          <p:cNvSpPr/>
          <p:nvPr/>
        </p:nvSpPr>
        <p:spPr>
          <a:xfrm>
            <a:off x="5049720" y="3305520"/>
            <a:ext cx="1315800" cy="2188800"/>
          </a:xfrm>
          <a:custGeom>
            <a:avLst/>
            <a:gdLst/>
            <a:ahLst/>
            <a:rect l="l" t="t" r="r" b="b"/>
            <a:pathLst>
              <a:path w="354" h="588">
                <a:moveTo>
                  <a:pt x="354" y="3"/>
                </a:moveTo>
                <a:cubicBezTo>
                  <a:pt x="350" y="9"/>
                  <a:pt x="350" y="9"/>
                  <a:pt x="350" y="9"/>
                </a:cubicBezTo>
                <a:cubicBezTo>
                  <a:pt x="316" y="64"/>
                  <a:pt x="316" y="64"/>
                  <a:pt x="316" y="64"/>
                </a:cubicBezTo>
                <a:cubicBezTo>
                  <a:pt x="301" y="36"/>
                  <a:pt x="301" y="36"/>
                  <a:pt x="301" y="36"/>
                </a:cubicBezTo>
                <a:cubicBezTo>
                  <a:pt x="126" y="141"/>
                  <a:pt x="8" y="333"/>
                  <a:pt x="8" y="551"/>
                </a:cubicBezTo>
                <a:cubicBezTo>
                  <a:pt x="8" y="564"/>
                  <a:pt x="9" y="576"/>
                  <a:pt x="9" y="588"/>
                </a:cubicBezTo>
                <a:cubicBezTo>
                  <a:pt x="1" y="588"/>
                  <a:pt x="1" y="588"/>
                  <a:pt x="1" y="588"/>
                </a:cubicBezTo>
                <a:cubicBezTo>
                  <a:pt x="1" y="576"/>
                  <a:pt x="0" y="564"/>
                  <a:pt x="0" y="551"/>
                </a:cubicBezTo>
                <a:cubicBezTo>
                  <a:pt x="0" y="330"/>
                  <a:pt x="119" y="135"/>
                  <a:pt x="297" y="28"/>
                </a:cubicBezTo>
                <a:cubicBezTo>
                  <a:pt x="282" y="0"/>
                  <a:pt x="282" y="0"/>
                  <a:pt x="282" y="0"/>
                </a:cubicBezTo>
                <a:cubicBezTo>
                  <a:pt x="345" y="3"/>
                  <a:pt x="345" y="3"/>
                  <a:pt x="345" y="3"/>
                </a:cubicBezTo>
                <a:lnTo>
                  <a:pt x="354" y="3"/>
                </a:lnTo>
                <a:close/>
              </a:path>
            </a:pathLst>
          </a:custGeom>
          <a:solidFill>
            <a:schemeClr val="bg1"/>
          </a:solidFill>
          <a:ln cap="rnd"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Freeform 30"/>
          <p:cNvSpPr/>
          <p:nvPr/>
        </p:nvSpPr>
        <p:spPr>
          <a:xfrm>
            <a:off x="8315280" y="3327840"/>
            <a:ext cx="1388880" cy="2226960"/>
          </a:xfrm>
          <a:custGeom>
            <a:avLst/>
            <a:gdLst/>
            <a:ahLst/>
            <a:rect l="l" t="t" r="r" b="b"/>
            <a:pathLst>
              <a:path w="373" h="598">
                <a:moveTo>
                  <a:pt x="373" y="538"/>
                </a:moveTo>
                <a:cubicBezTo>
                  <a:pt x="339" y="591"/>
                  <a:pt x="339" y="591"/>
                  <a:pt x="339" y="591"/>
                </a:cubicBezTo>
                <a:cubicBezTo>
                  <a:pt x="335" y="598"/>
                  <a:pt x="335" y="598"/>
                  <a:pt x="335" y="598"/>
                </a:cubicBezTo>
                <a:cubicBezTo>
                  <a:pt x="331" y="592"/>
                  <a:pt x="331" y="592"/>
                  <a:pt x="331" y="592"/>
                </a:cubicBezTo>
                <a:cubicBezTo>
                  <a:pt x="301" y="535"/>
                  <a:pt x="301" y="535"/>
                  <a:pt x="301" y="535"/>
                </a:cubicBezTo>
                <a:cubicBezTo>
                  <a:pt x="333" y="536"/>
                  <a:pt x="333" y="536"/>
                  <a:pt x="333" y="536"/>
                </a:cubicBezTo>
                <a:cubicBezTo>
                  <a:pt x="329" y="305"/>
                  <a:pt x="195" y="105"/>
                  <a:pt x="0" y="8"/>
                </a:cubicBezTo>
                <a:cubicBezTo>
                  <a:pt x="4" y="0"/>
                  <a:pt x="4" y="0"/>
                  <a:pt x="4" y="0"/>
                </a:cubicBezTo>
                <a:cubicBezTo>
                  <a:pt x="201" y="99"/>
                  <a:pt x="337" y="302"/>
                  <a:pt x="341" y="536"/>
                </a:cubicBezTo>
                <a:lnTo>
                  <a:pt x="373" y="538"/>
                </a:lnTo>
                <a:close/>
              </a:path>
            </a:pathLst>
          </a:custGeom>
          <a:solidFill>
            <a:schemeClr val="bg1"/>
          </a:solidFill>
          <a:ln cap="rnd" w="381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4" name="Group 4"/>
          <p:cNvGrpSpPr/>
          <p:nvPr/>
        </p:nvGrpSpPr>
        <p:grpSpPr>
          <a:xfrm>
            <a:off x="6458040" y="2532240"/>
            <a:ext cx="1714320" cy="1868760"/>
            <a:chOff x="6458040" y="2532240"/>
            <a:chExt cx="1714320" cy="1868760"/>
          </a:xfrm>
        </p:grpSpPr>
        <p:sp>
          <p:nvSpPr>
            <p:cNvPr id="315" name="Oval 27"/>
            <p:cNvSpPr/>
            <p:nvPr/>
          </p:nvSpPr>
          <p:spPr>
            <a:xfrm>
              <a:off x="6458040" y="3822840"/>
              <a:ext cx="1714320" cy="57816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5400000" dist="27000" rotWithShape="0">
                <a:srgbClr val="000000">
                  <a:alpha val="2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Franklin Gothic Medium"/>
                </a:rPr>
                <a:t>Idea</a:t>
              </a:r>
              <a:endParaRPr b="0" lang="en-IN" sz="3200" spc="-1" strike="noStrike">
                <a:latin typeface="Arial"/>
              </a:endParaRPr>
            </a:p>
          </p:txBody>
        </p:sp>
        <p:pic>
          <p:nvPicPr>
            <p:cNvPr id="316" name="Picture 1" descr=""/>
            <p:cNvPicPr/>
            <p:nvPr/>
          </p:nvPicPr>
          <p:blipFill>
            <a:blip r:embed="rId1"/>
            <a:stretch/>
          </p:blipFill>
          <p:spPr>
            <a:xfrm>
              <a:off x="6651720" y="2532240"/>
              <a:ext cx="1287000" cy="12870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17" name="Group 5"/>
          <p:cNvGrpSpPr/>
          <p:nvPr/>
        </p:nvGrpSpPr>
        <p:grpSpPr>
          <a:xfrm>
            <a:off x="8008920" y="5494680"/>
            <a:ext cx="1828440" cy="1568520"/>
            <a:chOff x="8008920" y="5494680"/>
            <a:chExt cx="1828440" cy="1568520"/>
          </a:xfrm>
        </p:grpSpPr>
        <p:sp>
          <p:nvSpPr>
            <p:cNvPr id="318" name="Freeform 25"/>
            <p:cNvSpPr/>
            <p:nvPr/>
          </p:nvSpPr>
          <p:spPr>
            <a:xfrm>
              <a:off x="8008920" y="6485040"/>
              <a:ext cx="1828440" cy="57816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5400000" dist="27000" rotWithShape="0">
                <a:srgbClr val="000000">
                  <a:alpha val="2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Franklin Gothic Medium"/>
                </a:rPr>
                <a:t>Code</a:t>
              </a:r>
              <a:endParaRPr b="0" lang="en-IN" sz="3200" spc="-1" strike="noStrike">
                <a:latin typeface="Arial"/>
              </a:endParaRPr>
            </a:p>
          </p:txBody>
        </p:sp>
        <p:pic>
          <p:nvPicPr>
            <p:cNvPr id="319" name="Picture 14" descr=""/>
            <p:cNvPicPr/>
            <p:nvPr/>
          </p:nvPicPr>
          <p:blipFill>
            <a:blip r:embed="rId2"/>
            <a:stretch/>
          </p:blipFill>
          <p:spPr>
            <a:xfrm>
              <a:off x="8344080" y="5494680"/>
              <a:ext cx="1158480" cy="1158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0" name="Group 6"/>
          <p:cNvGrpSpPr/>
          <p:nvPr/>
        </p:nvGrpSpPr>
        <p:grpSpPr>
          <a:xfrm>
            <a:off x="4792320" y="5442480"/>
            <a:ext cx="1828440" cy="1620720"/>
            <a:chOff x="4792320" y="5442480"/>
            <a:chExt cx="1828440" cy="1620720"/>
          </a:xfrm>
        </p:grpSpPr>
        <p:sp>
          <p:nvSpPr>
            <p:cNvPr id="321" name="Freeform 26"/>
            <p:cNvSpPr/>
            <p:nvPr/>
          </p:nvSpPr>
          <p:spPr>
            <a:xfrm flipH="1">
              <a:off x="4791960" y="6485040"/>
              <a:ext cx="1828440" cy="57816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5400000" dist="27000" rotWithShape="0">
                <a:srgbClr val="000000">
                  <a:alpha val="27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Franklin Gothic Medium"/>
                </a:rPr>
                <a:t>Results</a:t>
              </a:r>
              <a:endParaRPr b="0" lang="en-IN" sz="3200" spc="-1" strike="noStrike">
                <a:latin typeface="Arial"/>
              </a:endParaRPr>
            </a:p>
          </p:txBody>
        </p:sp>
        <p:pic>
          <p:nvPicPr>
            <p:cNvPr id="322" name="Picture 15" descr=""/>
            <p:cNvPicPr/>
            <p:nvPr/>
          </p:nvPicPr>
          <p:blipFill>
            <a:blip r:embed="rId3"/>
            <a:stretch/>
          </p:blipFill>
          <p:spPr>
            <a:xfrm>
              <a:off x="5211720" y="5442480"/>
              <a:ext cx="1091880" cy="10918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med" advTm="11000" p14:dur="700">
        <p:fade/>
      </p:transition>
    </mc:Choice>
    <mc:Fallback>
      <p:transition spd="med" advTm="11000">
        <p:fade/>
      </p:transition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 additive="repl">
                                        <p:cTn id="49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4" descr=""/>
          <p:cNvPicPr/>
          <p:nvPr/>
        </p:nvPicPr>
        <p:blipFill>
          <a:blip r:embed="rId1"/>
          <a:stretch/>
        </p:blipFill>
        <p:spPr>
          <a:xfrm>
            <a:off x="0" y="-324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4" name="Rectangle 3"/>
          <p:cNvSpPr/>
          <p:nvPr/>
        </p:nvSpPr>
        <p:spPr>
          <a:xfrm>
            <a:off x="0" y="-11160"/>
            <a:ext cx="14630040" cy="8232480"/>
          </a:xfrm>
          <a:prstGeom prst="rect">
            <a:avLst/>
          </a:prstGeom>
          <a:gradFill rotWithShape="0">
            <a:gsLst>
              <a:gs pos="16000">
                <a:srgbClr val="000000">
                  <a:alpha val="0"/>
                </a:srgbClr>
              </a:gs>
              <a:gs pos="100000">
                <a:srgbClr val="0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Title 1"/>
          <p:cNvSpPr/>
          <p:nvPr/>
        </p:nvSpPr>
        <p:spPr>
          <a:xfrm>
            <a:off x="475920" y="1516320"/>
            <a:ext cx="109425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Need for Speed</a:t>
            </a:r>
            <a:endParaRPr b="0" lang="en-IN" sz="6000" spc="-1" strike="noStrike">
              <a:latin typeface="Arial"/>
            </a:endParaRPr>
          </a:p>
        </p:txBody>
      </p:sp>
    </p:spTree>
  </p:cSld>
  <mc:AlternateContent>
    <mc:Choice Requires="p14">
      <p:transition spd="slow" advTm="17000" p14:dur="2000"/>
    </mc:Choice>
    <mc:Fallback>
      <p:transition spd="slow" advTm="17000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/>
          <p:nvPr/>
        </p:nvSpPr>
        <p:spPr>
          <a:xfrm>
            <a:off x="457200" y="1783080"/>
            <a:ext cx="13715640" cy="1599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Franklin Gothic Medium"/>
              </a:rPr>
              <a:t>DeepBench</a:t>
            </a:r>
            <a:endParaRPr b="0" lang="en-US" sz="60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7" name="Text Placeholder 3"/>
          <p:cNvSpPr txBox="1"/>
          <p:nvPr/>
        </p:nvSpPr>
        <p:spPr>
          <a:xfrm>
            <a:off x="457200" y="3657600"/>
            <a:ext cx="13715640" cy="6854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000" spc="-1" strike="noStrike">
                <a:solidFill>
                  <a:srgbClr val="ffffff"/>
                </a:solidFill>
                <a:latin typeface="Franklin Gothic Medium"/>
              </a:rPr>
              <a:t>First open source benchmarking tool to measure deep learning training performance</a:t>
            </a:r>
            <a:endParaRPr b="0" lang="en-US" sz="4000" spc="-1" strike="noStrike">
              <a:solidFill>
                <a:srgbClr val="ffffff"/>
              </a:solidFill>
              <a:latin typeface="Franklin Gothic Book"/>
            </a:endParaRPr>
          </a:p>
        </p:txBody>
      </p:sp>
    </p:spTree>
  </p:cSld>
  <mc:AlternateContent>
    <mc:Choice Requires="p14">
      <p:transition spd="med" advTm="49000" p14:dur="700">
        <p:fade/>
      </p:transition>
    </mc:Choice>
    <mc:Fallback>
      <p:transition spd="med" advTm="49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ee3333"/>
      </a:accent2>
      <a:accent3>
        <a:srgbClr val="11aa99"/>
      </a:accent3>
      <a:accent4>
        <a:srgbClr val="3366aa"/>
      </a:accent4>
      <a:accent5>
        <a:srgbClr val="ee7722"/>
      </a:accent5>
      <a:accent6>
        <a:srgbClr val="992288"/>
      </a:accent6>
      <a:hlink>
        <a:srgbClr val="ee3333"/>
      </a:hlink>
      <a:folHlink>
        <a:srgbClr val="ee333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27494</TotalTime>
  <Application>LibreOffice/7.1.5.2$Linux_X86_64 LibreOffice_project/10$Build-2</Application>
  <AppVersion>15.0000</AppVersion>
  <Words>737</Words>
  <Paragraphs>190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2016-05-12T04:48:35Z</dcterms:created>
  <dc:creator>Microsoft Office User</dc:creator>
  <dc:description/>
  <dc:language>en-IN</dc:language>
  <cp:lastModifiedBy>Jason Perdue</cp:lastModifiedBy>
  <dcterms:modified xsi:type="dcterms:W3CDTF">2017-07-13T16:51:16Z</dcterms:modified>
  <cp:revision>425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Custom</vt:lpwstr>
  </property>
  <property fmtid="{D5CDD505-2E9C-101B-9397-08002B2CF9AE}" pid="4" name="Slides">
    <vt:i4>31</vt:i4>
  </property>
</Properties>
</file>